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53" r:id="rId1"/>
  </p:sldMasterIdLst>
  <p:notesMasterIdLst>
    <p:notesMasterId r:id="rId16"/>
  </p:notesMasterIdLst>
  <p:handoutMasterIdLst>
    <p:handoutMasterId r:id="rId17"/>
  </p:handoutMasterIdLst>
  <p:sldIdLst>
    <p:sldId id="256" r:id="rId2"/>
    <p:sldId id="287" r:id="rId3"/>
    <p:sldId id="258" r:id="rId4"/>
    <p:sldId id="259" r:id="rId5"/>
    <p:sldId id="281" r:id="rId6"/>
    <p:sldId id="288" r:id="rId7"/>
    <p:sldId id="261" r:id="rId8"/>
    <p:sldId id="289" r:id="rId9"/>
    <p:sldId id="290" r:id="rId10"/>
    <p:sldId id="291" r:id="rId11"/>
    <p:sldId id="265" r:id="rId12"/>
    <p:sldId id="282" r:id="rId13"/>
    <p:sldId id="260" r:id="rId14"/>
    <p:sldId id="321" r:id="rId15"/>
  </p:sldIdLst>
  <p:sldSz cx="12192000" cy="6858000"/>
  <p:notesSz cx="7010400" cy="9296400"/>
  <p:embeddedFontLst>
    <p:embeddedFont>
      <p:font typeface="Calibri" panose="020F0502020204030204" pitchFamily="34" charset="0"/>
      <p:regular r:id="rId18"/>
      <p:bold r:id="rId19"/>
      <p:italic r:id="rId20"/>
      <p:boldItalic r:id="rId21"/>
    </p:embeddedFont>
    <p:embeddedFont>
      <p:font typeface="Century Gothic" panose="020B0502020202020204" pitchFamily="34" charset="0"/>
      <p:regular r:id="rId22"/>
      <p:bold r:id="rId23"/>
      <p:italic r:id="rId24"/>
      <p:boldItalic r:id="rId25"/>
    </p:embeddedFont>
    <p:embeddedFont>
      <p:font typeface="Corbel" panose="020B0503020204020204" pitchFamily="34" charset="0"/>
      <p:regular r:id="rId26"/>
      <p:bold r:id="rId27"/>
      <p:italic r:id="rId28"/>
      <p:bold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54B"/>
    <a:srgbClr val="EB8E1D"/>
    <a:srgbClr val="C4702A"/>
    <a:srgbClr val="C36117"/>
    <a:srgbClr val="E27100"/>
    <a:srgbClr val="FF642D"/>
    <a:srgbClr val="EB8F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6295C1-F5EC-45E3-98AC-45CC7BF2FD4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E80DD0F-F882-432A-8F05-E0468930FFA8}">
      <dgm:prSet/>
      <dgm:spPr/>
      <dgm:t>
        <a:bodyPr/>
        <a:lstStyle/>
        <a:p>
          <a:pPr>
            <a:lnSpc>
              <a:spcPct val="100000"/>
            </a:lnSpc>
          </a:pPr>
          <a:r>
            <a:rPr lang="en-US">
              <a:latin typeface="Corbel" panose="020B0503020204020204"/>
            </a:rPr>
            <a:t>FAFSA</a:t>
          </a:r>
          <a:endParaRPr lang="en-US"/>
        </a:p>
      </dgm:t>
    </dgm:pt>
    <dgm:pt modelId="{40A9B017-BBA6-4EFE-81CE-F4E278D33199}" type="parTrans" cxnId="{9DF6ECE8-9F07-4961-9B22-8059701829AD}">
      <dgm:prSet/>
      <dgm:spPr/>
      <dgm:t>
        <a:bodyPr/>
        <a:lstStyle/>
        <a:p>
          <a:endParaRPr lang="en-US"/>
        </a:p>
      </dgm:t>
    </dgm:pt>
    <dgm:pt modelId="{29D3F069-F9DF-453E-95ED-C77EADB8B629}" type="sibTrans" cxnId="{9DF6ECE8-9F07-4961-9B22-8059701829AD}">
      <dgm:prSet/>
      <dgm:spPr/>
      <dgm:t>
        <a:bodyPr/>
        <a:lstStyle/>
        <a:p>
          <a:endParaRPr lang="en-US"/>
        </a:p>
      </dgm:t>
    </dgm:pt>
    <dgm:pt modelId="{307D88B6-E923-4318-950A-355A030AC210}">
      <dgm:prSet/>
      <dgm:spPr/>
      <dgm:t>
        <a:bodyPr/>
        <a:lstStyle/>
        <a:p>
          <a:pPr>
            <a:lnSpc>
              <a:spcPct val="100000"/>
            </a:lnSpc>
          </a:pPr>
          <a:r>
            <a:rPr lang="en-US"/>
            <a:t>Have a completed 2020-2021 FAFSA on file with Ventura College</a:t>
          </a:r>
        </a:p>
      </dgm:t>
    </dgm:pt>
    <dgm:pt modelId="{5C4C21AE-5522-44D1-9272-1F5549E26047}" type="parTrans" cxnId="{D809234A-4BC9-4AB9-9BBA-E13C8FCCDCE7}">
      <dgm:prSet/>
      <dgm:spPr/>
      <dgm:t>
        <a:bodyPr/>
        <a:lstStyle/>
        <a:p>
          <a:endParaRPr lang="en-US"/>
        </a:p>
      </dgm:t>
    </dgm:pt>
    <dgm:pt modelId="{EF94B5F9-BF2A-43ED-907F-5E1BA3DE2A14}" type="sibTrans" cxnId="{D809234A-4BC9-4AB9-9BBA-E13C8FCCDCE7}">
      <dgm:prSet/>
      <dgm:spPr/>
      <dgm:t>
        <a:bodyPr/>
        <a:lstStyle/>
        <a:p>
          <a:endParaRPr lang="en-US"/>
        </a:p>
      </dgm:t>
    </dgm:pt>
    <dgm:pt modelId="{80A86C02-EE1E-4CF5-A6D2-5A588DDD710D}">
      <dgm:prSet/>
      <dgm:spPr/>
      <dgm:t>
        <a:bodyPr/>
        <a:lstStyle/>
        <a:p>
          <a:pPr>
            <a:lnSpc>
              <a:spcPct val="100000"/>
            </a:lnSpc>
          </a:pPr>
          <a:r>
            <a:rPr lang="en-US" dirty="0">
              <a:latin typeface="Corbel" panose="020B0503020204020204"/>
            </a:rPr>
            <a:t>COMPLETED FILE</a:t>
          </a:r>
          <a:endParaRPr lang="en-US" dirty="0"/>
        </a:p>
      </dgm:t>
    </dgm:pt>
    <dgm:pt modelId="{6218DA02-33FC-49CA-A5D3-74ABDF6BA21E}" type="parTrans" cxnId="{E8861E2B-7E06-4CAC-BE2C-9183F601D7BC}">
      <dgm:prSet/>
      <dgm:spPr/>
      <dgm:t>
        <a:bodyPr/>
        <a:lstStyle/>
        <a:p>
          <a:endParaRPr lang="en-US"/>
        </a:p>
      </dgm:t>
    </dgm:pt>
    <dgm:pt modelId="{9C9BA9A6-561B-402B-83D5-D653AF814605}" type="sibTrans" cxnId="{E8861E2B-7E06-4CAC-BE2C-9183F601D7BC}">
      <dgm:prSet/>
      <dgm:spPr/>
      <dgm:t>
        <a:bodyPr/>
        <a:lstStyle/>
        <a:p>
          <a:endParaRPr lang="en-US"/>
        </a:p>
      </dgm:t>
    </dgm:pt>
    <dgm:pt modelId="{BC8B72F9-C4C2-4F1B-8B90-83FD306460B8}">
      <dgm:prSet/>
      <dgm:spPr/>
      <dgm:t>
        <a:bodyPr/>
        <a:lstStyle/>
        <a:p>
          <a:pPr>
            <a:lnSpc>
              <a:spcPct val="100000"/>
            </a:lnSpc>
          </a:pPr>
          <a:r>
            <a:rPr lang="en-US" dirty="0"/>
            <a:t>Have a completed financial aid file with no missing requirements</a:t>
          </a:r>
        </a:p>
      </dgm:t>
    </dgm:pt>
    <dgm:pt modelId="{675B195D-A0DE-4D86-968D-AD3A9895C1A1}" type="parTrans" cxnId="{DB61D21E-DB32-45E5-9B74-0F32AB22E626}">
      <dgm:prSet/>
      <dgm:spPr/>
      <dgm:t>
        <a:bodyPr/>
        <a:lstStyle/>
        <a:p>
          <a:endParaRPr lang="en-US"/>
        </a:p>
      </dgm:t>
    </dgm:pt>
    <dgm:pt modelId="{BBF91ED8-29AD-4E71-A4D5-407A9E47B7A2}" type="sibTrans" cxnId="{DB61D21E-DB32-45E5-9B74-0F32AB22E626}">
      <dgm:prSet/>
      <dgm:spPr/>
      <dgm:t>
        <a:bodyPr/>
        <a:lstStyle/>
        <a:p>
          <a:endParaRPr lang="en-US"/>
        </a:p>
      </dgm:t>
    </dgm:pt>
    <dgm:pt modelId="{2BD619FD-3CA3-4D0C-BD9A-E9AF329FD678}">
      <dgm:prSet/>
      <dgm:spPr/>
      <dgm:t>
        <a:bodyPr/>
        <a:lstStyle/>
        <a:p>
          <a:pPr>
            <a:lnSpc>
              <a:spcPct val="100000"/>
            </a:lnSpc>
          </a:pPr>
          <a:r>
            <a:rPr lang="en-US">
              <a:latin typeface="Corbel" panose="020B0503020204020204"/>
            </a:rPr>
            <a:t>ENROLLMENT</a:t>
          </a:r>
          <a:endParaRPr lang="en-US"/>
        </a:p>
      </dgm:t>
    </dgm:pt>
    <dgm:pt modelId="{C7965E2B-AC56-4C8C-8054-CD6641404AA3}" type="parTrans" cxnId="{DD75D4C7-B7F8-4BD2-814F-310048C4A308}">
      <dgm:prSet/>
      <dgm:spPr/>
      <dgm:t>
        <a:bodyPr/>
        <a:lstStyle/>
        <a:p>
          <a:endParaRPr lang="en-US"/>
        </a:p>
      </dgm:t>
    </dgm:pt>
    <dgm:pt modelId="{5860B29A-44EC-4DE9-A901-F43209C1A3CB}" type="sibTrans" cxnId="{DD75D4C7-B7F8-4BD2-814F-310048C4A308}">
      <dgm:prSet/>
      <dgm:spPr/>
      <dgm:t>
        <a:bodyPr/>
        <a:lstStyle/>
        <a:p>
          <a:endParaRPr lang="en-US"/>
        </a:p>
      </dgm:t>
    </dgm:pt>
    <dgm:pt modelId="{6606557C-5B00-4550-A6FD-3925D04E2ED5}">
      <dgm:prSet/>
      <dgm:spPr/>
      <dgm:t>
        <a:bodyPr/>
        <a:lstStyle/>
        <a:p>
          <a:pPr>
            <a:lnSpc>
              <a:spcPct val="100000"/>
            </a:lnSpc>
          </a:pPr>
          <a:r>
            <a:rPr lang="en-US"/>
            <a:t>Maintain at least </a:t>
          </a:r>
          <a:r>
            <a:rPr lang="en-US">
              <a:latin typeface="Corbel" panose="020B0503020204020204"/>
            </a:rPr>
            <a:t>half-time</a:t>
          </a:r>
          <a:r>
            <a:rPr lang="en-US"/>
            <a:t> enrollment (6</a:t>
          </a:r>
          <a:r>
            <a:rPr lang="en-US">
              <a:latin typeface="Corbel" panose="020B0503020204020204"/>
            </a:rPr>
            <a:t> </a:t>
          </a:r>
          <a:r>
            <a:rPr lang="en-US"/>
            <a:t>or more</a:t>
          </a:r>
          <a:r>
            <a:rPr lang="en-US">
              <a:latin typeface="Corbel" panose="020B0503020204020204"/>
            </a:rPr>
            <a:t> units each semester</a:t>
          </a:r>
          <a:r>
            <a:rPr lang="en-US"/>
            <a:t>)</a:t>
          </a:r>
        </a:p>
      </dgm:t>
    </dgm:pt>
    <dgm:pt modelId="{B6BE0E27-E7F1-40C7-99A9-B48468AA336F}" type="parTrans" cxnId="{2E046AB3-62F3-47BA-88B7-8DB2EAE8B5B7}">
      <dgm:prSet/>
      <dgm:spPr/>
      <dgm:t>
        <a:bodyPr/>
        <a:lstStyle/>
        <a:p>
          <a:endParaRPr lang="en-US"/>
        </a:p>
      </dgm:t>
    </dgm:pt>
    <dgm:pt modelId="{1F8BDC97-FD2A-4FFE-88CE-C12EF3E730A6}" type="sibTrans" cxnId="{2E046AB3-62F3-47BA-88B7-8DB2EAE8B5B7}">
      <dgm:prSet/>
      <dgm:spPr/>
      <dgm:t>
        <a:bodyPr/>
        <a:lstStyle/>
        <a:p>
          <a:endParaRPr lang="en-US"/>
        </a:p>
      </dgm:t>
    </dgm:pt>
    <dgm:pt modelId="{EC693A45-02F4-47C3-952B-18530530E85C}">
      <dgm:prSet/>
      <dgm:spPr/>
      <dgm:t>
        <a:bodyPr/>
        <a:lstStyle/>
        <a:p>
          <a:pPr>
            <a:lnSpc>
              <a:spcPct val="100000"/>
            </a:lnSpc>
          </a:pPr>
          <a:r>
            <a:rPr lang="en-US">
              <a:latin typeface="Corbel" panose="020B0503020204020204"/>
            </a:rPr>
            <a:t>EMPLOYMENT</a:t>
          </a:r>
          <a:endParaRPr lang="en-US"/>
        </a:p>
      </dgm:t>
    </dgm:pt>
    <dgm:pt modelId="{66423748-9BD7-48B6-A00E-8810B839F079}" type="parTrans" cxnId="{939C53E4-EB0F-4100-BF95-94FFB8DD7917}">
      <dgm:prSet/>
      <dgm:spPr/>
      <dgm:t>
        <a:bodyPr/>
        <a:lstStyle/>
        <a:p>
          <a:endParaRPr lang="en-US"/>
        </a:p>
      </dgm:t>
    </dgm:pt>
    <dgm:pt modelId="{7299A283-313A-4555-9072-B3B29C5EB118}" type="sibTrans" cxnId="{939C53E4-EB0F-4100-BF95-94FFB8DD7917}">
      <dgm:prSet/>
      <dgm:spPr/>
      <dgm:t>
        <a:bodyPr/>
        <a:lstStyle/>
        <a:p>
          <a:endParaRPr lang="en-US"/>
        </a:p>
      </dgm:t>
    </dgm:pt>
    <dgm:pt modelId="{79DE23A1-29E6-40A8-A36A-C73DF82BF9C9}">
      <dgm:prSet/>
      <dgm:spPr/>
      <dgm:t>
        <a:bodyPr/>
        <a:lstStyle/>
        <a:p>
          <a:pPr>
            <a:lnSpc>
              <a:spcPct val="100000"/>
            </a:lnSpc>
          </a:pPr>
          <a:r>
            <a:rPr lang="en-US"/>
            <a:t>Have a Student Employment application on file with the VCCCD District</a:t>
          </a:r>
        </a:p>
      </dgm:t>
    </dgm:pt>
    <dgm:pt modelId="{B471835D-A95E-48EE-88DF-FEC63F6A3124}" type="parTrans" cxnId="{E8CD87E5-3DF8-4911-BD9A-5C9CCF13752A}">
      <dgm:prSet/>
      <dgm:spPr/>
      <dgm:t>
        <a:bodyPr/>
        <a:lstStyle/>
        <a:p>
          <a:endParaRPr lang="en-US"/>
        </a:p>
      </dgm:t>
    </dgm:pt>
    <dgm:pt modelId="{97F67D19-BC99-4EB9-A563-A4AFAB6ADC33}" type="sibTrans" cxnId="{E8CD87E5-3DF8-4911-BD9A-5C9CCF13752A}">
      <dgm:prSet/>
      <dgm:spPr/>
      <dgm:t>
        <a:bodyPr/>
        <a:lstStyle/>
        <a:p>
          <a:endParaRPr lang="en-US"/>
        </a:p>
      </dgm:t>
    </dgm:pt>
    <dgm:pt modelId="{1600CBAF-6AA5-436B-B1BD-C38AABFADED4}">
      <dgm:prSet/>
      <dgm:spPr/>
      <dgm:t>
        <a:bodyPr/>
        <a:lstStyle/>
        <a:p>
          <a:pPr>
            <a:lnSpc>
              <a:spcPct val="100000"/>
            </a:lnSpc>
          </a:pPr>
          <a:r>
            <a:rPr lang="en-US">
              <a:latin typeface="Corbel" panose="020B0503020204020204"/>
            </a:rPr>
            <a:t>GET HIRED</a:t>
          </a:r>
          <a:endParaRPr lang="en-US"/>
        </a:p>
      </dgm:t>
    </dgm:pt>
    <dgm:pt modelId="{D743F482-8CFB-4599-8598-784C17749345}" type="parTrans" cxnId="{D435B21B-FC58-4497-8AF4-8B5DF249D9FA}">
      <dgm:prSet/>
      <dgm:spPr/>
      <dgm:t>
        <a:bodyPr/>
        <a:lstStyle/>
        <a:p>
          <a:endParaRPr lang="en-US"/>
        </a:p>
      </dgm:t>
    </dgm:pt>
    <dgm:pt modelId="{B7C97900-4352-4488-9B0C-326D3FB0A548}" type="sibTrans" cxnId="{D435B21B-FC58-4497-8AF4-8B5DF249D9FA}">
      <dgm:prSet/>
      <dgm:spPr/>
      <dgm:t>
        <a:bodyPr/>
        <a:lstStyle/>
        <a:p>
          <a:endParaRPr lang="en-US"/>
        </a:p>
      </dgm:t>
    </dgm:pt>
    <dgm:pt modelId="{BAE507BA-D501-441B-9BCA-A2FA5C6BCAF1}">
      <dgm:prSet/>
      <dgm:spPr/>
      <dgm:t>
        <a:bodyPr/>
        <a:lstStyle/>
        <a:p>
          <a:pPr>
            <a:lnSpc>
              <a:spcPct val="100000"/>
            </a:lnSpc>
          </a:pPr>
          <a:r>
            <a:rPr lang="en-US"/>
            <a:t>Find a FWS job by deadline provided by the Financial Aid office</a:t>
          </a:r>
        </a:p>
      </dgm:t>
    </dgm:pt>
    <dgm:pt modelId="{6212F661-935D-44C1-A41D-A6376FEEDBB4}" type="parTrans" cxnId="{663B2C65-7BC9-4564-A715-2B2E8511D0ED}">
      <dgm:prSet/>
      <dgm:spPr/>
      <dgm:t>
        <a:bodyPr/>
        <a:lstStyle/>
        <a:p>
          <a:endParaRPr lang="en-US"/>
        </a:p>
      </dgm:t>
    </dgm:pt>
    <dgm:pt modelId="{E182D565-89EF-45F6-8BAB-15E86F0A17FB}" type="sibTrans" cxnId="{663B2C65-7BC9-4564-A715-2B2E8511D0ED}">
      <dgm:prSet/>
      <dgm:spPr/>
      <dgm:t>
        <a:bodyPr/>
        <a:lstStyle/>
        <a:p>
          <a:endParaRPr lang="en-US"/>
        </a:p>
      </dgm:t>
    </dgm:pt>
    <dgm:pt modelId="{8C6B032B-4485-4C2B-8926-DF718FE8ED71}">
      <dgm:prSet/>
      <dgm:spPr/>
      <dgm:t>
        <a:bodyPr/>
        <a:lstStyle/>
        <a:p>
          <a:pPr>
            <a:lnSpc>
              <a:spcPct val="100000"/>
            </a:lnSpc>
          </a:pPr>
          <a:r>
            <a:rPr lang="en-US">
              <a:latin typeface="Corbel" panose="020B0503020204020204"/>
            </a:rPr>
            <a:t>MAINTAIN ACADEMIC STANDING</a:t>
          </a:r>
          <a:endParaRPr lang="en-US"/>
        </a:p>
      </dgm:t>
    </dgm:pt>
    <dgm:pt modelId="{BD8DBB94-7788-4A53-9932-B5375237E2EA}" type="parTrans" cxnId="{00FEDB25-0B71-47EE-BD43-395CA95EE6BB}">
      <dgm:prSet/>
      <dgm:spPr/>
      <dgm:t>
        <a:bodyPr/>
        <a:lstStyle/>
        <a:p>
          <a:endParaRPr lang="en-US"/>
        </a:p>
      </dgm:t>
    </dgm:pt>
    <dgm:pt modelId="{6317CB02-0C64-4D63-B547-328DEAB3F7BF}" type="sibTrans" cxnId="{00FEDB25-0B71-47EE-BD43-395CA95EE6BB}">
      <dgm:prSet/>
      <dgm:spPr/>
      <dgm:t>
        <a:bodyPr/>
        <a:lstStyle/>
        <a:p>
          <a:endParaRPr lang="en-US"/>
        </a:p>
      </dgm:t>
    </dgm:pt>
    <dgm:pt modelId="{CB82A14E-66BF-4592-8764-F1C3016215CB}">
      <dgm:prSet/>
      <dgm:spPr/>
      <dgm:t>
        <a:bodyPr/>
        <a:lstStyle/>
        <a:p>
          <a:pPr>
            <a:lnSpc>
              <a:spcPct val="100000"/>
            </a:lnSpc>
          </a:pPr>
          <a:r>
            <a:rPr lang="en-US"/>
            <a:t>Minimum 2.00 cumulative </a:t>
          </a:r>
          <a:r>
            <a:rPr lang="en-US">
              <a:latin typeface="Corbel" panose="020B0503020204020204"/>
            </a:rPr>
            <a:t>GPA</a:t>
          </a:r>
          <a:endParaRPr lang="en-US"/>
        </a:p>
      </dgm:t>
    </dgm:pt>
    <dgm:pt modelId="{D68D6937-89ED-4736-99E2-225BCCDC5278}" type="parTrans" cxnId="{EE7E61C3-73BA-4F2C-BD3A-F2694D1E8518}">
      <dgm:prSet/>
      <dgm:spPr/>
      <dgm:t>
        <a:bodyPr/>
        <a:lstStyle/>
        <a:p>
          <a:endParaRPr lang="en-US"/>
        </a:p>
      </dgm:t>
    </dgm:pt>
    <dgm:pt modelId="{4F15A1FA-9434-4958-9871-462E4D5F2E8E}" type="sibTrans" cxnId="{EE7E61C3-73BA-4F2C-BD3A-F2694D1E8518}">
      <dgm:prSet/>
      <dgm:spPr/>
      <dgm:t>
        <a:bodyPr/>
        <a:lstStyle/>
        <a:p>
          <a:endParaRPr lang="en-US"/>
        </a:p>
      </dgm:t>
    </dgm:pt>
    <dgm:pt modelId="{CED510F8-1139-4172-9D21-60F845C6FA57}">
      <dgm:prSet/>
      <dgm:spPr/>
      <dgm:t>
        <a:bodyPr/>
        <a:lstStyle/>
        <a:p>
          <a:pPr>
            <a:lnSpc>
              <a:spcPct val="100000"/>
            </a:lnSpc>
          </a:pPr>
          <a:r>
            <a:rPr lang="en-US"/>
            <a:t>Minimum 67% Completion rate of all units earned vs. all units attempted</a:t>
          </a:r>
        </a:p>
      </dgm:t>
    </dgm:pt>
    <dgm:pt modelId="{3500E28D-FD6C-413B-BCA8-1E251DE5FEB9}" type="parTrans" cxnId="{0F7B1147-BB73-4134-8536-A8458F8B1077}">
      <dgm:prSet/>
      <dgm:spPr/>
      <dgm:t>
        <a:bodyPr/>
        <a:lstStyle/>
        <a:p>
          <a:endParaRPr lang="en-US"/>
        </a:p>
      </dgm:t>
    </dgm:pt>
    <dgm:pt modelId="{74C24BDE-FB2A-43C7-90CC-13797FF92BDE}" type="sibTrans" cxnId="{0F7B1147-BB73-4134-8536-A8458F8B1077}">
      <dgm:prSet/>
      <dgm:spPr/>
      <dgm:t>
        <a:bodyPr/>
        <a:lstStyle/>
        <a:p>
          <a:endParaRPr lang="en-US"/>
        </a:p>
      </dgm:t>
    </dgm:pt>
    <dgm:pt modelId="{6AF4F5DB-3F6B-47E4-9E55-A8F4178CD7D2}">
      <dgm:prSet/>
      <dgm:spPr/>
      <dgm:t>
        <a:bodyPr/>
        <a:lstStyle/>
        <a:p>
          <a:pPr rtl="0">
            <a:lnSpc>
              <a:spcPct val="100000"/>
            </a:lnSpc>
          </a:pPr>
          <a:r>
            <a:rPr lang="en-US">
              <a:latin typeface="Corbel" panose="020B0503020204020204"/>
            </a:rPr>
            <a:t>Have under</a:t>
          </a:r>
          <a:r>
            <a:rPr lang="en-US"/>
            <a:t> 90 units attempted</a:t>
          </a:r>
        </a:p>
      </dgm:t>
    </dgm:pt>
    <dgm:pt modelId="{DEA577B8-000C-485C-A9B6-2E6A6D895786}" type="parTrans" cxnId="{43583B20-397E-4473-8FD4-1BB187ED3CF1}">
      <dgm:prSet/>
      <dgm:spPr/>
      <dgm:t>
        <a:bodyPr/>
        <a:lstStyle/>
        <a:p>
          <a:endParaRPr lang="en-US"/>
        </a:p>
      </dgm:t>
    </dgm:pt>
    <dgm:pt modelId="{9B720EF4-BAED-4F98-BBE8-1667FA510AC7}" type="sibTrans" cxnId="{43583B20-397E-4473-8FD4-1BB187ED3CF1}">
      <dgm:prSet/>
      <dgm:spPr/>
      <dgm:t>
        <a:bodyPr/>
        <a:lstStyle/>
        <a:p>
          <a:endParaRPr lang="en-US"/>
        </a:p>
      </dgm:t>
    </dgm:pt>
    <dgm:pt modelId="{E44DFF35-EF5A-4DB3-8857-16E13763BDE9}" type="pres">
      <dgm:prSet presAssocID="{FE6295C1-F5EC-45E3-98AC-45CC7BF2FD43}" presName="root" presStyleCnt="0">
        <dgm:presLayoutVars>
          <dgm:dir/>
          <dgm:resizeHandles val="exact"/>
        </dgm:presLayoutVars>
      </dgm:prSet>
      <dgm:spPr/>
    </dgm:pt>
    <dgm:pt modelId="{7DAD7140-AEA7-498B-B1CC-3A340CFFEA7E}" type="pres">
      <dgm:prSet presAssocID="{6E80DD0F-F882-432A-8F05-E0468930FFA8}" presName="compNode" presStyleCnt="0"/>
      <dgm:spPr/>
    </dgm:pt>
    <dgm:pt modelId="{4711B78F-F938-432B-AF98-AA6AD9EAE7C6}" type="pres">
      <dgm:prSet presAssocID="{6E80DD0F-F882-432A-8F05-E0468930FFA8}" presName="bgRect" presStyleLbl="bgShp" presStyleIdx="0" presStyleCnt="6"/>
      <dgm:spPr/>
    </dgm:pt>
    <dgm:pt modelId="{6D6B0ACC-2CAA-4203-9B83-79D987D0B7E5}" type="pres">
      <dgm:prSet presAssocID="{6E80DD0F-F882-432A-8F05-E0468930FFA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DF397F67-EFDC-4FA8-A80E-1F94E383AB16}" type="pres">
      <dgm:prSet presAssocID="{6E80DD0F-F882-432A-8F05-E0468930FFA8}" presName="spaceRect" presStyleCnt="0"/>
      <dgm:spPr/>
    </dgm:pt>
    <dgm:pt modelId="{047E640D-A637-47B4-8D69-1D44EA55997F}" type="pres">
      <dgm:prSet presAssocID="{6E80DD0F-F882-432A-8F05-E0468930FFA8}" presName="parTx" presStyleLbl="revTx" presStyleIdx="0" presStyleCnt="12">
        <dgm:presLayoutVars>
          <dgm:chMax val="0"/>
          <dgm:chPref val="0"/>
        </dgm:presLayoutVars>
      </dgm:prSet>
      <dgm:spPr/>
    </dgm:pt>
    <dgm:pt modelId="{8C90E723-7E7B-47C1-9CB5-F81AEEE584C0}" type="pres">
      <dgm:prSet presAssocID="{6E80DD0F-F882-432A-8F05-E0468930FFA8}" presName="desTx" presStyleLbl="revTx" presStyleIdx="1" presStyleCnt="12">
        <dgm:presLayoutVars/>
      </dgm:prSet>
      <dgm:spPr/>
    </dgm:pt>
    <dgm:pt modelId="{EB92E5A5-D8A5-46F7-8A44-3C3099B967D8}" type="pres">
      <dgm:prSet presAssocID="{29D3F069-F9DF-453E-95ED-C77EADB8B629}" presName="sibTrans" presStyleCnt="0"/>
      <dgm:spPr/>
    </dgm:pt>
    <dgm:pt modelId="{C811D3ED-1B7C-49B2-A24E-DDBEB3D9BD28}" type="pres">
      <dgm:prSet presAssocID="{80A86C02-EE1E-4CF5-A6D2-5A588DDD710D}" presName="compNode" presStyleCnt="0"/>
      <dgm:spPr/>
    </dgm:pt>
    <dgm:pt modelId="{95695C98-9A46-4C70-82F3-F7F83A9290ED}" type="pres">
      <dgm:prSet presAssocID="{80A86C02-EE1E-4CF5-A6D2-5A588DDD710D}" presName="bgRect" presStyleLbl="bgShp" presStyleIdx="1" presStyleCnt="6"/>
      <dgm:spPr/>
    </dgm:pt>
    <dgm:pt modelId="{33B6F7D7-AD33-445B-9909-77FFE74DF78A}" type="pres">
      <dgm:prSet presAssocID="{80A86C02-EE1E-4CF5-A6D2-5A588DDD710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FD1C7E4C-51E2-49F8-B3FD-8ED6B79C4181}" type="pres">
      <dgm:prSet presAssocID="{80A86C02-EE1E-4CF5-A6D2-5A588DDD710D}" presName="spaceRect" presStyleCnt="0"/>
      <dgm:spPr/>
    </dgm:pt>
    <dgm:pt modelId="{6E1CC28F-2EFF-4E65-922C-8F87DD1B0F64}" type="pres">
      <dgm:prSet presAssocID="{80A86C02-EE1E-4CF5-A6D2-5A588DDD710D}" presName="parTx" presStyleLbl="revTx" presStyleIdx="2" presStyleCnt="12">
        <dgm:presLayoutVars>
          <dgm:chMax val="0"/>
          <dgm:chPref val="0"/>
        </dgm:presLayoutVars>
      </dgm:prSet>
      <dgm:spPr/>
    </dgm:pt>
    <dgm:pt modelId="{26B98227-F992-4154-A7CB-E8B1EEBC6032}" type="pres">
      <dgm:prSet presAssocID="{80A86C02-EE1E-4CF5-A6D2-5A588DDD710D}" presName="desTx" presStyleLbl="revTx" presStyleIdx="3" presStyleCnt="12">
        <dgm:presLayoutVars/>
      </dgm:prSet>
      <dgm:spPr/>
    </dgm:pt>
    <dgm:pt modelId="{8D5D88A9-F69C-4FB2-B13C-D6612B6F1757}" type="pres">
      <dgm:prSet presAssocID="{9C9BA9A6-561B-402B-83D5-D653AF814605}" presName="sibTrans" presStyleCnt="0"/>
      <dgm:spPr/>
    </dgm:pt>
    <dgm:pt modelId="{3B026522-3A07-474A-B59E-81C064B3A30F}" type="pres">
      <dgm:prSet presAssocID="{2BD619FD-3CA3-4D0C-BD9A-E9AF329FD678}" presName="compNode" presStyleCnt="0"/>
      <dgm:spPr/>
    </dgm:pt>
    <dgm:pt modelId="{F1FF38A3-315D-45B0-93EE-4650C7170ED1}" type="pres">
      <dgm:prSet presAssocID="{2BD619FD-3CA3-4D0C-BD9A-E9AF329FD678}" presName="bgRect" presStyleLbl="bgShp" presStyleIdx="2" presStyleCnt="6"/>
      <dgm:spPr/>
    </dgm:pt>
    <dgm:pt modelId="{C6D65AB7-6CEC-470C-9FC3-84D0027FF290}" type="pres">
      <dgm:prSet presAssocID="{2BD619FD-3CA3-4D0C-BD9A-E9AF329FD678}"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55646D33-883F-4AFD-96C6-C8100F342A6B}" type="pres">
      <dgm:prSet presAssocID="{2BD619FD-3CA3-4D0C-BD9A-E9AF329FD678}" presName="spaceRect" presStyleCnt="0"/>
      <dgm:spPr/>
    </dgm:pt>
    <dgm:pt modelId="{F2853DF7-8050-4E9E-A32E-B1A443B5EA6F}" type="pres">
      <dgm:prSet presAssocID="{2BD619FD-3CA3-4D0C-BD9A-E9AF329FD678}" presName="parTx" presStyleLbl="revTx" presStyleIdx="4" presStyleCnt="12">
        <dgm:presLayoutVars>
          <dgm:chMax val="0"/>
          <dgm:chPref val="0"/>
        </dgm:presLayoutVars>
      </dgm:prSet>
      <dgm:spPr/>
    </dgm:pt>
    <dgm:pt modelId="{A5C9B8F6-E3FD-4D73-9F44-F50FAB64BEF8}" type="pres">
      <dgm:prSet presAssocID="{2BD619FD-3CA3-4D0C-BD9A-E9AF329FD678}" presName="desTx" presStyleLbl="revTx" presStyleIdx="5" presStyleCnt="12">
        <dgm:presLayoutVars/>
      </dgm:prSet>
      <dgm:spPr/>
    </dgm:pt>
    <dgm:pt modelId="{F60FD3EF-60C9-4B4C-BA61-5EA9AE6F2F94}" type="pres">
      <dgm:prSet presAssocID="{5860B29A-44EC-4DE9-A901-F43209C1A3CB}" presName="sibTrans" presStyleCnt="0"/>
      <dgm:spPr/>
    </dgm:pt>
    <dgm:pt modelId="{9B2FF2EA-3771-4354-805E-17C303AF5014}" type="pres">
      <dgm:prSet presAssocID="{EC693A45-02F4-47C3-952B-18530530E85C}" presName="compNode" presStyleCnt="0"/>
      <dgm:spPr/>
    </dgm:pt>
    <dgm:pt modelId="{65FA1F5C-2117-4204-BB77-426FC2DDE038}" type="pres">
      <dgm:prSet presAssocID="{EC693A45-02F4-47C3-952B-18530530E85C}" presName="bgRect" presStyleLbl="bgShp" presStyleIdx="3" presStyleCnt="6"/>
      <dgm:spPr/>
    </dgm:pt>
    <dgm:pt modelId="{695150FF-91FF-4605-8C9C-711EAC152002}" type="pres">
      <dgm:prSet presAssocID="{EC693A45-02F4-47C3-952B-18530530E85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ument"/>
        </a:ext>
      </dgm:extLst>
    </dgm:pt>
    <dgm:pt modelId="{E70FF3BF-CC6B-409F-A3F0-403609EC9523}" type="pres">
      <dgm:prSet presAssocID="{EC693A45-02F4-47C3-952B-18530530E85C}" presName="spaceRect" presStyleCnt="0"/>
      <dgm:spPr/>
    </dgm:pt>
    <dgm:pt modelId="{AE587892-17C6-4D3A-BB82-7EA38C941A46}" type="pres">
      <dgm:prSet presAssocID="{EC693A45-02F4-47C3-952B-18530530E85C}" presName="parTx" presStyleLbl="revTx" presStyleIdx="6" presStyleCnt="12">
        <dgm:presLayoutVars>
          <dgm:chMax val="0"/>
          <dgm:chPref val="0"/>
        </dgm:presLayoutVars>
      </dgm:prSet>
      <dgm:spPr/>
    </dgm:pt>
    <dgm:pt modelId="{16944B52-801F-467C-8025-14AB49FE3A4C}" type="pres">
      <dgm:prSet presAssocID="{EC693A45-02F4-47C3-952B-18530530E85C}" presName="desTx" presStyleLbl="revTx" presStyleIdx="7" presStyleCnt="12">
        <dgm:presLayoutVars/>
      </dgm:prSet>
      <dgm:spPr/>
    </dgm:pt>
    <dgm:pt modelId="{9A52EEBB-6837-4BB7-BA01-A094590E149D}" type="pres">
      <dgm:prSet presAssocID="{7299A283-313A-4555-9072-B3B29C5EB118}" presName="sibTrans" presStyleCnt="0"/>
      <dgm:spPr/>
    </dgm:pt>
    <dgm:pt modelId="{F275E529-3C63-4012-B02F-F84B8EC74866}" type="pres">
      <dgm:prSet presAssocID="{1600CBAF-6AA5-436B-B1BD-C38AABFADED4}" presName="compNode" presStyleCnt="0"/>
      <dgm:spPr/>
    </dgm:pt>
    <dgm:pt modelId="{F9B66E26-FA07-4194-9418-D1493D1DE347}" type="pres">
      <dgm:prSet presAssocID="{1600CBAF-6AA5-436B-B1BD-C38AABFADED4}" presName="bgRect" presStyleLbl="bgShp" presStyleIdx="4" presStyleCnt="6"/>
      <dgm:spPr/>
    </dgm:pt>
    <dgm:pt modelId="{9FCEE6F0-6B4C-426A-BC91-908DDD122329}" type="pres">
      <dgm:prSet presAssocID="{1600CBAF-6AA5-436B-B1BD-C38AABFADED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ney"/>
        </a:ext>
      </dgm:extLst>
    </dgm:pt>
    <dgm:pt modelId="{127F50B0-DD36-4654-A5B6-9CF43CE51E61}" type="pres">
      <dgm:prSet presAssocID="{1600CBAF-6AA5-436B-B1BD-C38AABFADED4}" presName="spaceRect" presStyleCnt="0"/>
      <dgm:spPr/>
    </dgm:pt>
    <dgm:pt modelId="{2F2B499A-7AD4-461D-9E95-218E0C1E08A9}" type="pres">
      <dgm:prSet presAssocID="{1600CBAF-6AA5-436B-B1BD-C38AABFADED4}" presName="parTx" presStyleLbl="revTx" presStyleIdx="8" presStyleCnt="12">
        <dgm:presLayoutVars>
          <dgm:chMax val="0"/>
          <dgm:chPref val="0"/>
        </dgm:presLayoutVars>
      </dgm:prSet>
      <dgm:spPr/>
    </dgm:pt>
    <dgm:pt modelId="{ABD1C884-C564-4A89-8396-E5CCE147452F}" type="pres">
      <dgm:prSet presAssocID="{1600CBAF-6AA5-436B-B1BD-C38AABFADED4}" presName="desTx" presStyleLbl="revTx" presStyleIdx="9" presStyleCnt="12">
        <dgm:presLayoutVars/>
      </dgm:prSet>
      <dgm:spPr/>
    </dgm:pt>
    <dgm:pt modelId="{8400D760-666D-44AE-B693-8C1E3EC0D942}" type="pres">
      <dgm:prSet presAssocID="{B7C97900-4352-4488-9B0C-326D3FB0A548}" presName="sibTrans" presStyleCnt="0"/>
      <dgm:spPr/>
    </dgm:pt>
    <dgm:pt modelId="{850C4B6D-6DA4-45E4-95F0-BDBE29758DC9}" type="pres">
      <dgm:prSet presAssocID="{8C6B032B-4485-4C2B-8926-DF718FE8ED71}" presName="compNode" presStyleCnt="0"/>
      <dgm:spPr/>
    </dgm:pt>
    <dgm:pt modelId="{B0EEDFAC-A514-4BA2-8CB2-89E740700155}" type="pres">
      <dgm:prSet presAssocID="{8C6B032B-4485-4C2B-8926-DF718FE8ED71}" presName="bgRect" presStyleLbl="bgShp" presStyleIdx="5" presStyleCnt="6"/>
      <dgm:spPr/>
    </dgm:pt>
    <dgm:pt modelId="{A0E6F17B-96C2-47B5-AABB-2F441A64F9EE}" type="pres">
      <dgm:prSet presAssocID="{8C6B032B-4485-4C2B-8926-DF718FE8ED7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ooks"/>
        </a:ext>
      </dgm:extLst>
    </dgm:pt>
    <dgm:pt modelId="{A91DC7C1-5ADB-41CD-BCAF-8BD51691D06A}" type="pres">
      <dgm:prSet presAssocID="{8C6B032B-4485-4C2B-8926-DF718FE8ED71}" presName="spaceRect" presStyleCnt="0"/>
      <dgm:spPr/>
    </dgm:pt>
    <dgm:pt modelId="{34E50B66-12F6-45BE-89D7-C7783861D98F}" type="pres">
      <dgm:prSet presAssocID="{8C6B032B-4485-4C2B-8926-DF718FE8ED71}" presName="parTx" presStyleLbl="revTx" presStyleIdx="10" presStyleCnt="12">
        <dgm:presLayoutVars>
          <dgm:chMax val="0"/>
          <dgm:chPref val="0"/>
        </dgm:presLayoutVars>
      </dgm:prSet>
      <dgm:spPr/>
    </dgm:pt>
    <dgm:pt modelId="{C03821CD-FC8B-4120-B9B5-A738E26E2722}" type="pres">
      <dgm:prSet presAssocID="{8C6B032B-4485-4C2B-8926-DF718FE8ED71}" presName="desTx" presStyleLbl="revTx" presStyleIdx="11" presStyleCnt="12">
        <dgm:presLayoutVars/>
      </dgm:prSet>
      <dgm:spPr/>
    </dgm:pt>
  </dgm:ptLst>
  <dgm:cxnLst>
    <dgm:cxn modelId="{5053A807-3EF7-4F8D-9BC6-5FFD5FEE03C3}" type="presOf" srcId="{6E80DD0F-F882-432A-8F05-E0468930FFA8}" destId="{047E640D-A637-47B4-8D69-1D44EA55997F}" srcOrd="0" destOrd="0" presId="urn:microsoft.com/office/officeart/2018/2/layout/IconVerticalSolidList"/>
    <dgm:cxn modelId="{D435B21B-FC58-4497-8AF4-8B5DF249D9FA}" srcId="{FE6295C1-F5EC-45E3-98AC-45CC7BF2FD43}" destId="{1600CBAF-6AA5-436B-B1BD-C38AABFADED4}" srcOrd="4" destOrd="0" parTransId="{D743F482-8CFB-4599-8598-784C17749345}" sibTransId="{B7C97900-4352-4488-9B0C-326D3FB0A548}"/>
    <dgm:cxn modelId="{DB61D21E-DB32-45E5-9B74-0F32AB22E626}" srcId="{80A86C02-EE1E-4CF5-A6D2-5A588DDD710D}" destId="{BC8B72F9-C4C2-4F1B-8B90-83FD306460B8}" srcOrd="0" destOrd="0" parTransId="{675B195D-A0DE-4D86-968D-AD3A9895C1A1}" sibTransId="{BBF91ED8-29AD-4E71-A4D5-407A9E47B7A2}"/>
    <dgm:cxn modelId="{43583B20-397E-4473-8FD4-1BB187ED3CF1}" srcId="{8C6B032B-4485-4C2B-8926-DF718FE8ED71}" destId="{6AF4F5DB-3F6B-47E4-9E55-A8F4178CD7D2}" srcOrd="2" destOrd="0" parTransId="{DEA577B8-000C-485C-A9B6-2E6A6D895786}" sibTransId="{9B720EF4-BAED-4F98-BBE8-1667FA510AC7}"/>
    <dgm:cxn modelId="{00FEDB25-0B71-47EE-BD43-395CA95EE6BB}" srcId="{FE6295C1-F5EC-45E3-98AC-45CC7BF2FD43}" destId="{8C6B032B-4485-4C2B-8926-DF718FE8ED71}" srcOrd="5" destOrd="0" parTransId="{BD8DBB94-7788-4A53-9932-B5375237E2EA}" sibTransId="{6317CB02-0C64-4D63-B547-328DEAB3F7BF}"/>
    <dgm:cxn modelId="{E8861E2B-7E06-4CAC-BE2C-9183F601D7BC}" srcId="{FE6295C1-F5EC-45E3-98AC-45CC7BF2FD43}" destId="{80A86C02-EE1E-4CF5-A6D2-5A588DDD710D}" srcOrd="1" destOrd="0" parTransId="{6218DA02-33FC-49CA-A5D3-74ABDF6BA21E}" sibTransId="{9C9BA9A6-561B-402B-83D5-D653AF814605}"/>
    <dgm:cxn modelId="{CBCB1B3C-8715-4B66-8633-A855EF9FEF93}" type="presOf" srcId="{CED510F8-1139-4172-9D21-60F845C6FA57}" destId="{C03821CD-FC8B-4120-B9B5-A738E26E2722}" srcOrd="0" destOrd="1" presId="urn:microsoft.com/office/officeart/2018/2/layout/IconVerticalSolidList"/>
    <dgm:cxn modelId="{663B2C65-7BC9-4564-A715-2B2E8511D0ED}" srcId="{1600CBAF-6AA5-436B-B1BD-C38AABFADED4}" destId="{BAE507BA-D501-441B-9BCA-A2FA5C6BCAF1}" srcOrd="0" destOrd="0" parTransId="{6212F661-935D-44C1-A41D-A6376FEEDBB4}" sibTransId="{E182D565-89EF-45F6-8BAB-15E86F0A17FB}"/>
    <dgm:cxn modelId="{0F7B1147-BB73-4134-8536-A8458F8B1077}" srcId="{8C6B032B-4485-4C2B-8926-DF718FE8ED71}" destId="{CED510F8-1139-4172-9D21-60F845C6FA57}" srcOrd="1" destOrd="0" parTransId="{3500E28D-FD6C-413B-BCA8-1E251DE5FEB9}" sibTransId="{74C24BDE-FB2A-43C7-90CC-13797FF92BDE}"/>
    <dgm:cxn modelId="{D809234A-4BC9-4AB9-9BBA-E13C8FCCDCE7}" srcId="{6E80DD0F-F882-432A-8F05-E0468930FFA8}" destId="{307D88B6-E923-4318-950A-355A030AC210}" srcOrd="0" destOrd="0" parTransId="{5C4C21AE-5522-44D1-9272-1F5549E26047}" sibTransId="{EF94B5F9-BF2A-43ED-907F-5E1BA3DE2A14}"/>
    <dgm:cxn modelId="{BD69296B-ABB5-42E3-BFD3-A30044F9C684}" type="presOf" srcId="{8C6B032B-4485-4C2B-8926-DF718FE8ED71}" destId="{34E50B66-12F6-45BE-89D7-C7783861D98F}" srcOrd="0" destOrd="0" presId="urn:microsoft.com/office/officeart/2018/2/layout/IconVerticalSolidList"/>
    <dgm:cxn modelId="{FB16A75A-62AA-401E-A363-F4AEE1FB36DD}" type="presOf" srcId="{6AF4F5DB-3F6B-47E4-9E55-A8F4178CD7D2}" destId="{C03821CD-FC8B-4120-B9B5-A738E26E2722}" srcOrd="0" destOrd="2" presId="urn:microsoft.com/office/officeart/2018/2/layout/IconVerticalSolidList"/>
    <dgm:cxn modelId="{A2A67D8B-3A38-440A-BA1E-BF87E695A793}" type="presOf" srcId="{80A86C02-EE1E-4CF5-A6D2-5A588DDD710D}" destId="{6E1CC28F-2EFF-4E65-922C-8F87DD1B0F64}" srcOrd="0" destOrd="0" presId="urn:microsoft.com/office/officeart/2018/2/layout/IconVerticalSolidList"/>
    <dgm:cxn modelId="{ABDECB94-FF80-4918-82C3-320E0E585ECE}" type="presOf" srcId="{BAE507BA-D501-441B-9BCA-A2FA5C6BCAF1}" destId="{ABD1C884-C564-4A89-8396-E5CCE147452F}" srcOrd="0" destOrd="0" presId="urn:microsoft.com/office/officeart/2018/2/layout/IconVerticalSolidList"/>
    <dgm:cxn modelId="{C6DCCB9A-B2F1-4978-9C0B-AC45B22889AB}" type="presOf" srcId="{FE6295C1-F5EC-45E3-98AC-45CC7BF2FD43}" destId="{E44DFF35-EF5A-4DB3-8857-16E13763BDE9}" srcOrd="0" destOrd="0" presId="urn:microsoft.com/office/officeart/2018/2/layout/IconVerticalSolidList"/>
    <dgm:cxn modelId="{CA17239F-5FDC-4880-B91D-0E4C694546D0}" type="presOf" srcId="{1600CBAF-6AA5-436B-B1BD-C38AABFADED4}" destId="{2F2B499A-7AD4-461D-9E95-218E0C1E08A9}" srcOrd="0" destOrd="0" presId="urn:microsoft.com/office/officeart/2018/2/layout/IconVerticalSolidList"/>
    <dgm:cxn modelId="{62B55DA4-E786-48FF-B05A-040B1AAC9551}" type="presOf" srcId="{2BD619FD-3CA3-4D0C-BD9A-E9AF329FD678}" destId="{F2853DF7-8050-4E9E-A32E-B1A443B5EA6F}" srcOrd="0" destOrd="0" presId="urn:microsoft.com/office/officeart/2018/2/layout/IconVerticalSolidList"/>
    <dgm:cxn modelId="{2AB89BA4-0E82-483A-88E7-CCFBFDAAB522}" type="presOf" srcId="{BC8B72F9-C4C2-4F1B-8B90-83FD306460B8}" destId="{26B98227-F992-4154-A7CB-E8B1EEBC6032}" srcOrd="0" destOrd="0" presId="urn:microsoft.com/office/officeart/2018/2/layout/IconVerticalSolidList"/>
    <dgm:cxn modelId="{2E046AB3-62F3-47BA-88B7-8DB2EAE8B5B7}" srcId="{2BD619FD-3CA3-4D0C-BD9A-E9AF329FD678}" destId="{6606557C-5B00-4550-A6FD-3925D04E2ED5}" srcOrd="0" destOrd="0" parTransId="{B6BE0E27-E7F1-40C7-99A9-B48468AA336F}" sibTransId="{1F8BDC97-FD2A-4FFE-88CE-C12EF3E730A6}"/>
    <dgm:cxn modelId="{EE7E61C3-73BA-4F2C-BD3A-F2694D1E8518}" srcId="{8C6B032B-4485-4C2B-8926-DF718FE8ED71}" destId="{CB82A14E-66BF-4592-8764-F1C3016215CB}" srcOrd="0" destOrd="0" parTransId="{D68D6937-89ED-4736-99E2-225BCCDC5278}" sibTransId="{4F15A1FA-9434-4958-9871-462E4D5F2E8E}"/>
    <dgm:cxn modelId="{DD75D4C7-B7F8-4BD2-814F-310048C4A308}" srcId="{FE6295C1-F5EC-45E3-98AC-45CC7BF2FD43}" destId="{2BD619FD-3CA3-4D0C-BD9A-E9AF329FD678}" srcOrd="2" destOrd="0" parTransId="{C7965E2B-AC56-4C8C-8054-CD6641404AA3}" sibTransId="{5860B29A-44EC-4DE9-A901-F43209C1A3CB}"/>
    <dgm:cxn modelId="{8BDE63D2-DEDD-45D0-907B-2D930C822F7F}" type="presOf" srcId="{6606557C-5B00-4550-A6FD-3925D04E2ED5}" destId="{A5C9B8F6-E3FD-4D73-9F44-F50FAB64BEF8}" srcOrd="0" destOrd="0" presId="urn:microsoft.com/office/officeart/2018/2/layout/IconVerticalSolidList"/>
    <dgm:cxn modelId="{939C53E4-EB0F-4100-BF95-94FFB8DD7917}" srcId="{FE6295C1-F5EC-45E3-98AC-45CC7BF2FD43}" destId="{EC693A45-02F4-47C3-952B-18530530E85C}" srcOrd="3" destOrd="0" parTransId="{66423748-9BD7-48B6-A00E-8810B839F079}" sibTransId="{7299A283-313A-4555-9072-B3B29C5EB118}"/>
    <dgm:cxn modelId="{E8CD87E5-3DF8-4911-BD9A-5C9CCF13752A}" srcId="{EC693A45-02F4-47C3-952B-18530530E85C}" destId="{79DE23A1-29E6-40A8-A36A-C73DF82BF9C9}" srcOrd="0" destOrd="0" parTransId="{B471835D-A95E-48EE-88DF-FEC63F6A3124}" sibTransId="{97F67D19-BC99-4EB9-A563-A4AFAB6ADC33}"/>
    <dgm:cxn modelId="{92264EE6-FC19-4427-AF2E-ACE07DB91226}" type="presOf" srcId="{79DE23A1-29E6-40A8-A36A-C73DF82BF9C9}" destId="{16944B52-801F-467C-8025-14AB49FE3A4C}" srcOrd="0" destOrd="0" presId="urn:microsoft.com/office/officeart/2018/2/layout/IconVerticalSolidList"/>
    <dgm:cxn modelId="{9E3BCEE6-1A88-4F04-8907-D9AC1A115422}" type="presOf" srcId="{EC693A45-02F4-47C3-952B-18530530E85C}" destId="{AE587892-17C6-4D3A-BB82-7EA38C941A46}" srcOrd="0" destOrd="0" presId="urn:microsoft.com/office/officeart/2018/2/layout/IconVerticalSolidList"/>
    <dgm:cxn modelId="{9DF6ECE8-9F07-4961-9B22-8059701829AD}" srcId="{FE6295C1-F5EC-45E3-98AC-45CC7BF2FD43}" destId="{6E80DD0F-F882-432A-8F05-E0468930FFA8}" srcOrd="0" destOrd="0" parTransId="{40A9B017-BBA6-4EFE-81CE-F4E278D33199}" sibTransId="{29D3F069-F9DF-453E-95ED-C77EADB8B629}"/>
    <dgm:cxn modelId="{41538AF4-0753-450A-A252-4294FBDF0D2D}" type="presOf" srcId="{307D88B6-E923-4318-950A-355A030AC210}" destId="{8C90E723-7E7B-47C1-9CB5-F81AEEE584C0}" srcOrd="0" destOrd="0" presId="urn:microsoft.com/office/officeart/2018/2/layout/IconVerticalSolidList"/>
    <dgm:cxn modelId="{4934FAFE-6F3D-4B49-A388-485F4B75C1FA}" type="presOf" srcId="{CB82A14E-66BF-4592-8764-F1C3016215CB}" destId="{C03821CD-FC8B-4120-B9B5-A738E26E2722}" srcOrd="0" destOrd="0" presId="urn:microsoft.com/office/officeart/2018/2/layout/IconVerticalSolidList"/>
    <dgm:cxn modelId="{54263847-8DD9-4D5C-B65D-B41ADAC17AC0}" type="presParOf" srcId="{E44DFF35-EF5A-4DB3-8857-16E13763BDE9}" destId="{7DAD7140-AEA7-498B-B1CC-3A340CFFEA7E}" srcOrd="0" destOrd="0" presId="urn:microsoft.com/office/officeart/2018/2/layout/IconVerticalSolidList"/>
    <dgm:cxn modelId="{E248C6D7-478E-441B-99FA-19AA2D1F6B43}" type="presParOf" srcId="{7DAD7140-AEA7-498B-B1CC-3A340CFFEA7E}" destId="{4711B78F-F938-432B-AF98-AA6AD9EAE7C6}" srcOrd="0" destOrd="0" presId="urn:microsoft.com/office/officeart/2018/2/layout/IconVerticalSolidList"/>
    <dgm:cxn modelId="{D92FCA9F-4D83-4A5E-B596-950DFAACED95}" type="presParOf" srcId="{7DAD7140-AEA7-498B-B1CC-3A340CFFEA7E}" destId="{6D6B0ACC-2CAA-4203-9B83-79D987D0B7E5}" srcOrd="1" destOrd="0" presId="urn:microsoft.com/office/officeart/2018/2/layout/IconVerticalSolidList"/>
    <dgm:cxn modelId="{697A7D97-AD9C-4514-BF71-C2B68A1969D4}" type="presParOf" srcId="{7DAD7140-AEA7-498B-B1CC-3A340CFFEA7E}" destId="{DF397F67-EFDC-4FA8-A80E-1F94E383AB16}" srcOrd="2" destOrd="0" presId="urn:microsoft.com/office/officeart/2018/2/layout/IconVerticalSolidList"/>
    <dgm:cxn modelId="{4270F77D-FA8F-4DA9-8A7A-016C75F9D7E3}" type="presParOf" srcId="{7DAD7140-AEA7-498B-B1CC-3A340CFFEA7E}" destId="{047E640D-A637-47B4-8D69-1D44EA55997F}" srcOrd="3" destOrd="0" presId="urn:microsoft.com/office/officeart/2018/2/layout/IconVerticalSolidList"/>
    <dgm:cxn modelId="{9A8015E0-068C-4E91-9572-118D9E566765}" type="presParOf" srcId="{7DAD7140-AEA7-498B-B1CC-3A340CFFEA7E}" destId="{8C90E723-7E7B-47C1-9CB5-F81AEEE584C0}" srcOrd="4" destOrd="0" presId="urn:microsoft.com/office/officeart/2018/2/layout/IconVerticalSolidList"/>
    <dgm:cxn modelId="{2AEBD3E9-08F3-42A7-A965-A84237715D36}" type="presParOf" srcId="{E44DFF35-EF5A-4DB3-8857-16E13763BDE9}" destId="{EB92E5A5-D8A5-46F7-8A44-3C3099B967D8}" srcOrd="1" destOrd="0" presId="urn:microsoft.com/office/officeart/2018/2/layout/IconVerticalSolidList"/>
    <dgm:cxn modelId="{172DCE78-758B-4D57-A9BF-97FCEF659FDE}" type="presParOf" srcId="{E44DFF35-EF5A-4DB3-8857-16E13763BDE9}" destId="{C811D3ED-1B7C-49B2-A24E-DDBEB3D9BD28}" srcOrd="2" destOrd="0" presId="urn:microsoft.com/office/officeart/2018/2/layout/IconVerticalSolidList"/>
    <dgm:cxn modelId="{5691D2B2-BABA-472C-A6C1-E5C345F02C46}" type="presParOf" srcId="{C811D3ED-1B7C-49B2-A24E-DDBEB3D9BD28}" destId="{95695C98-9A46-4C70-82F3-F7F83A9290ED}" srcOrd="0" destOrd="0" presId="urn:microsoft.com/office/officeart/2018/2/layout/IconVerticalSolidList"/>
    <dgm:cxn modelId="{8546CE87-3329-4EBF-A70D-A943B90752C1}" type="presParOf" srcId="{C811D3ED-1B7C-49B2-A24E-DDBEB3D9BD28}" destId="{33B6F7D7-AD33-445B-9909-77FFE74DF78A}" srcOrd="1" destOrd="0" presId="urn:microsoft.com/office/officeart/2018/2/layout/IconVerticalSolidList"/>
    <dgm:cxn modelId="{E834E646-0F42-477D-9E48-54666E9E4847}" type="presParOf" srcId="{C811D3ED-1B7C-49B2-A24E-DDBEB3D9BD28}" destId="{FD1C7E4C-51E2-49F8-B3FD-8ED6B79C4181}" srcOrd="2" destOrd="0" presId="urn:microsoft.com/office/officeart/2018/2/layout/IconVerticalSolidList"/>
    <dgm:cxn modelId="{3CB5518F-FA76-4AC3-B289-A2638331CA83}" type="presParOf" srcId="{C811D3ED-1B7C-49B2-A24E-DDBEB3D9BD28}" destId="{6E1CC28F-2EFF-4E65-922C-8F87DD1B0F64}" srcOrd="3" destOrd="0" presId="urn:microsoft.com/office/officeart/2018/2/layout/IconVerticalSolidList"/>
    <dgm:cxn modelId="{FA98B334-13D8-4F58-B618-54EF4E24B9B0}" type="presParOf" srcId="{C811D3ED-1B7C-49B2-A24E-DDBEB3D9BD28}" destId="{26B98227-F992-4154-A7CB-E8B1EEBC6032}" srcOrd="4" destOrd="0" presId="urn:microsoft.com/office/officeart/2018/2/layout/IconVerticalSolidList"/>
    <dgm:cxn modelId="{08B31223-F041-4F02-8D79-B9AC8E636D8E}" type="presParOf" srcId="{E44DFF35-EF5A-4DB3-8857-16E13763BDE9}" destId="{8D5D88A9-F69C-4FB2-B13C-D6612B6F1757}" srcOrd="3" destOrd="0" presId="urn:microsoft.com/office/officeart/2018/2/layout/IconVerticalSolidList"/>
    <dgm:cxn modelId="{5A7CACF1-E0AF-4673-B8D2-45940D9A2044}" type="presParOf" srcId="{E44DFF35-EF5A-4DB3-8857-16E13763BDE9}" destId="{3B026522-3A07-474A-B59E-81C064B3A30F}" srcOrd="4" destOrd="0" presId="urn:microsoft.com/office/officeart/2018/2/layout/IconVerticalSolidList"/>
    <dgm:cxn modelId="{F2F89579-33B8-4C38-916C-AF0ACFF06DD9}" type="presParOf" srcId="{3B026522-3A07-474A-B59E-81C064B3A30F}" destId="{F1FF38A3-315D-45B0-93EE-4650C7170ED1}" srcOrd="0" destOrd="0" presId="urn:microsoft.com/office/officeart/2018/2/layout/IconVerticalSolidList"/>
    <dgm:cxn modelId="{FD8E711B-AA1D-42A4-9058-CBA1E222FE6B}" type="presParOf" srcId="{3B026522-3A07-474A-B59E-81C064B3A30F}" destId="{C6D65AB7-6CEC-470C-9FC3-84D0027FF290}" srcOrd="1" destOrd="0" presId="urn:microsoft.com/office/officeart/2018/2/layout/IconVerticalSolidList"/>
    <dgm:cxn modelId="{AA9B6445-EC77-4765-B114-87E197077A95}" type="presParOf" srcId="{3B026522-3A07-474A-B59E-81C064B3A30F}" destId="{55646D33-883F-4AFD-96C6-C8100F342A6B}" srcOrd="2" destOrd="0" presId="urn:microsoft.com/office/officeart/2018/2/layout/IconVerticalSolidList"/>
    <dgm:cxn modelId="{FB71A71A-9AC3-410B-BAAF-8DD2B8910290}" type="presParOf" srcId="{3B026522-3A07-474A-B59E-81C064B3A30F}" destId="{F2853DF7-8050-4E9E-A32E-B1A443B5EA6F}" srcOrd="3" destOrd="0" presId="urn:microsoft.com/office/officeart/2018/2/layout/IconVerticalSolidList"/>
    <dgm:cxn modelId="{6D6BDF62-4265-4005-A176-CE69D9BBFC1E}" type="presParOf" srcId="{3B026522-3A07-474A-B59E-81C064B3A30F}" destId="{A5C9B8F6-E3FD-4D73-9F44-F50FAB64BEF8}" srcOrd="4" destOrd="0" presId="urn:microsoft.com/office/officeart/2018/2/layout/IconVerticalSolidList"/>
    <dgm:cxn modelId="{B765AA87-6F19-4F97-B4F9-88376B4F546A}" type="presParOf" srcId="{E44DFF35-EF5A-4DB3-8857-16E13763BDE9}" destId="{F60FD3EF-60C9-4B4C-BA61-5EA9AE6F2F94}" srcOrd="5" destOrd="0" presId="urn:microsoft.com/office/officeart/2018/2/layout/IconVerticalSolidList"/>
    <dgm:cxn modelId="{A846D73D-1CFF-49D5-8129-C23B7BADFCF3}" type="presParOf" srcId="{E44DFF35-EF5A-4DB3-8857-16E13763BDE9}" destId="{9B2FF2EA-3771-4354-805E-17C303AF5014}" srcOrd="6" destOrd="0" presId="urn:microsoft.com/office/officeart/2018/2/layout/IconVerticalSolidList"/>
    <dgm:cxn modelId="{83B24612-B93A-4179-80A0-28C5FB2CE962}" type="presParOf" srcId="{9B2FF2EA-3771-4354-805E-17C303AF5014}" destId="{65FA1F5C-2117-4204-BB77-426FC2DDE038}" srcOrd="0" destOrd="0" presId="urn:microsoft.com/office/officeart/2018/2/layout/IconVerticalSolidList"/>
    <dgm:cxn modelId="{C419F3FE-E9CE-4EB6-B4FE-2DE10D38966C}" type="presParOf" srcId="{9B2FF2EA-3771-4354-805E-17C303AF5014}" destId="{695150FF-91FF-4605-8C9C-711EAC152002}" srcOrd="1" destOrd="0" presId="urn:microsoft.com/office/officeart/2018/2/layout/IconVerticalSolidList"/>
    <dgm:cxn modelId="{96985AA6-A48E-4FBC-B68B-85CC26FF99FC}" type="presParOf" srcId="{9B2FF2EA-3771-4354-805E-17C303AF5014}" destId="{E70FF3BF-CC6B-409F-A3F0-403609EC9523}" srcOrd="2" destOrd="0" presId="urn:microsoft.com/office/officeart/2018/2/layout/IconVerticalSolidList"/>
    <dgm:cxn modelId="{04C889CD-0421-4EC0-982B-77AA54363AED}" type="presParOf" srcId="{9B2FF2EA-3771-4354-805E-17C303AF5014}" destId="{AE587892-17C6-4D3A-BB82-7EA38C941A46}" srcOrd="3" destOrd="0" presId="urn:microsoft.com/office/officeart/2018/2/layout/IconVerticalSolidList"/>
    <dgm:cxn modelId="{953EBE78-5EAB-4DC4-A8DE-6057A224F906}" type="presParOf" srcId="{9B2FF2EA-3771-4354-805E-17C303AF5014}" destId="{16944B52-801F-467C-8025-14AB49FE3A4C}" srcOrd="4" destOrd="0" presId="urn:microsoft.com/office/officeart/2018/2/layout/IconVerticalSolidList"/>
    <dgm:cxn modelId="{B5AC5CC6-C640-4448-886E-43796C4326E3}" type="presParOf" srcId="{E44DFF35-EF5A-4DB3-8857-16E13763BDE9}" destId="{9A52EEBB-6837-4BB7-BA01-A094590E149D}" srcOrd="7" destOrd="0" presId="urn:microsoft.com/office/officeart/2018/2/layout/IconVerticalSolidList"/>
    <dgm:cxn modelId="{81E3AC65-8049-4C94-987F-07431D8F1EFF}" type="presParOf" srcId="{E44DFF35-EF5A-4DB3-8857-16E13763BDE9}" destId="{F275E529-3C63-4012-B02F-F84B8EC74866}" srcOrd="8" destOrd="0" presId="urn:microsoft.com/office/officeart/2018/2/layout/IconVerticalSolidList"/>
    <dgm:cxn modelId="{2CF53098-B012-4825-BFB4-AE262562F079}" type="presParOf" srcId="{F275E529-3C63-4012-B02F-F84B8EC74866}" destId="{F9B66E26-FA07-4194-9418-D1493D1DE347}" srcOrd="0" destOrd="0" presId="urn:microsoft.com/office/officeart/2018/2/layout/IconVerticalSolidList"/>
    <dgm:cxn modelId="{C40F3C46-57F8-43DB-8284-DBA6B582B699}" type="presParOf" srcId="{F275E529-3C63-4012-B02F-F84B8EC74866}" destId="{9FCEE6F0-6B4C-426A-BC91-908DDD122329}" srcOrd="1" destOrd="0" presId="urn:microsoft.com/office/officeart/2018/2/layout/IconVerticalSolidList"/>
    <dgm:cxn modelId="{7FB109E8-F10F-4069-95CA-089AAB8DCA5A}" type="presParOf" srcId="{F275E529-3C63-4012-B02F-F84B8EC74866}" destId="{127F50B0-DD36-4654-A5B6-9CF43CE51E61}" srcOrd="2" destOrd="0" presId="urn:microsoft.com/office/officeart/2018/2/layout/IconVerticalSolidList"/>
    <dgm:cxn modelId="{B90A2154-508D-4F24-A8D3-CC70EFA483B3}" type="presParOf" srcId="{F275E529-3C63-4012-B02F-F84B8EC74866}" destId="{2F2B499A-7AD4-461D-9E95-218E0C1E08A9}" srcOrd="3" destOrd="0" presId="urn:microsoft.com/office/officeart/2018/2/layout/IconVerticalSolidList"/>
    <dgm:cxn modelId="{F117EFB4-214A-4F0B-B3AA-3F3E5AE5C324}" type="presParOf" srcId="{F275E529-3C63-4012-B02F-F84B8EC74866}" destId="{ABD1C884-C564-4A89-8396-E5CCE147452F}" srcOrd="4" destOrd="0" presId="urn:microsoft.com/office/officeart/2018/2/layout/IconVerticalSolidList"/>
    <dgm:cxn modelId="{C1737D1C-B03B-4BF9-B205-471D819B3DE4}" type="presParOf" srcId="{E44DFF35-EF5A-4DB3-8857-16E13763BDE9}" destId="{8400D760-666D-44AE-B693-8C1E3EC0D942}" srcOrd="9" destOrd="0" presId="urn:microsoft.com/office/officeart/2018/2/layout/IconVerticalSolidList"/>
    <dgm:cxn modelId="{96803B13-65D2-4FD8-ABA4-5BCE58653BE9}" type="presParOf" srcId="{E44DFF35-EF5A-4DB3-8857-16E13763BDE9}" destId="{850C4B6D-6DA4-45E4-95F0-BDBE29758DC9}" srcOrd="10" destOrd="0" presId="urn:microsoft.com/office/officeart/2018/2/layout/IconVerticalSolidList"/>
    <dgm:cxn modelId="{C5E94D5E-7E5C-4BA0-AFF1-EEFF304BBE79}" type="presParOf" srcId="{850C4B6D-6DA4-45E4-95F0-BDBE29758DC9}" destId="{B0EEDFAC-A514-4BA2-8CB2-89E740700155}" srcOrd="0" destOrd="0" presId="urn:microsoft.com/office/officeart/2018/2/layout/IconVerticalSolidList"/>
    <dgm:cxn modelId="{11DE6980-EBF7-4CC5-BCF4-504ECAFF83EA}" type="presParOf" srcId="{850C4B6D-6DA4-45E4-95F0-BDBE29758DC9}" destId="{A0E6F17B-96C2-47B5-AABB-2F441A64F9EE}" srcOrd="1" destOrd="0" presId="urn:microsoft.com/office/officeart/2018/2/layout/IconVerticalSolidList"/>
    <dgm:cxn modelId="{864BFB53-FDF6-45AD-B57B-C4019CC87C76}" type="presParOf" srcId="{850C4B6D-6DA4-45E4-95F0-BDBE29758DC9}" destId="{A91DC7C1-5ADB-41CD-BCAF-8BD51691D06A}" srcOrd="2" destOrd="0" presId="urn:microsoft.com/office/officeart/2018/2/layout/IconVerticalSolidList"/>
    <dgm:cxn modelId="{353410E6-5A25-44C2-B290-5714C1AEF0CD}" type="presParOf" srcId="{850C4B6D-6DA4-45E4-95F0-BDBE29758DC9}" destId="{34E50B66-12F6-45BE-89D7-C7783861D98F}" srcOrd="3" destOrd="0" presId="urn:microsoft.com/office/officeart/2018/2/layout/IconVerticalSolidList"/>
    <dgm:cxn modelId="{C4253599-E66C-448C-AEC0-598421A2B91C}" type="presParOf" srcId="{850C4B6D-6DA4-45E4-95F0-BDBE29758DC9}" destId="{C03821CD-FC8B-4120-B9B5-A738E26E2722}"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6C298D-8ABC-415B-A81F-493307BF8343}"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en-US"/>
        </a:p>
      </dgm:t>
    </dgm:pt>
    <dgm:pt modelId="{07630EA3-9978-4B83-972F-D5A4220885BC}">
      <dgm:prSet/>
      <dgm:spPr/>
      <dgm:t>
        <a:bodyPr/>
        <a:lstStyle/>
        <a:p>
          <a:pPr rtl="0"/>
          <a:r>
            <a:rPr lang="en-US">
              <a:latin typeface="Corbel" panose="020B0503020204020204"/>
            </a:rPr>
            <a:t>Go online</a:t>
          </a:r>
          <a:endParaRPr lang="en-US"/>
        </a:p>
      </dgm:t>
    </dgm:pt>
    <dgm:pt modelId="{F2565D22-DF73-4A0C-9E1E-26F7978D12F9}" type="parTrans" cxnId="{6AD0F325-3DDC-466E-939F-FFD8BEA75A12}">
      <dgm:prSet/>
      <dgm:spPr/>
      <dgm:t>
        <a:bodyPr/>
        <a:lstStyle/>
        <a:p>
          <a:endParaRPr lang="en-US"/>
        </a:p>
      </dgm:t>
    </dgm:pt>
    <dgm:pt modelId="{5BA33744-B54C-47A0-B70E-89CAC7368EAC}" type="sibTrans" cxnId="{6AD0F325-3DDC-466E-939F-FFD8BEA75A12}">
      <dgm:prSet/>
      <dgm:spPr/>
      <dgm:t>
        <a:bodyPr/>
        <a:lstStyle/>
        <a:p>
          <a:endParaRPr lang="en-US"/>
        </a:p>
      </dgm:t>
    </dgm:pt>
    <dgm:pt modelId="{EBF8F32F-74AB-434C-9D16-F05CA469318F}">
      <dgm:prSet/>
      <dgm:spPr/>
      <dgm:t>
        <a:bodyPr/>
        <a:lstStyle/>
        <a:p>
          <a:r>
            <a:rPr lang="en-US"/>
            <a:t>Apply online</a:t>
          </a:r>
        </a:p>
      </dgm:t>
    </dgm:pt>
    <dgm:pt modelId="{4E808860-5678-403C-B9D3-A40B083AFD95}" type="parTrans" cxnId="{6124077A-1C79-4E4F-A338-7CC91FAAAB57}">
      <dgm:prSet/>
      <dgm:spPr/>
      <dgm:t>
        <a:bodyPr/>
        <a:lstStyle/>
        <a:p>
          <a:endParaRPr lang="en-US"/>
        </a:p>
      </dgm:t>
    </dgm:pt>
    <dgm:pt modelId="{C783856A-1A46-435F-94A6-6BF1443EEFC9}" type="sibTrans" cxnId="{6124077A-1C79-4E4F-A338-7CC91FAAAB57}">
      <dgm:prSet/>
      <dgm:spPr/>
      <dgm:t>
        <a:bodyPr/>
        <a:lstStyle/>
        <a:p>
          <a:endParaRPr lang="en-US"/>
        </a:p>
      </dgm:t>
    </dgm:pt>
    <dgm:pt modelId="{E1B8C1ED-6B20-4D23-962B-18E7E5D7BA3D}">
      <dgm:prSet/>
      <dgm:spPr/>
      <dgm:t>
        <a:bodyPr/>
        <a:lstStyle/>
        <a:p>
          <a:r>
            <a:rPr lang="en-US" u="sng"/>
            <a:t>https://www.governmentjobs.com/careers/vcccd/jobs/2011384/student-worker-ventura-college </a:t>
          </a:r>
        </a:p>
      </dgm:t>
    </dgm:pt>
    <dgm:pt modelId="{EE144021-D9EE-4191-A581-F81C9C3D1AB9}" type="parTrans" cxnId="{E8815A50-6875-432C-80F5-55DC30496949}">
      <dgm:prSet/>
      <dgm:spPr/>
      <dgm:t>
        <a:bodyPr/>
        <a:lstStyle/>
        <a:p>
          <a:endParaRPr lang="en-US"/>
        </a:p>
      </dgm:t>
    </dgm:pt>
    <dgm:pt modelId="{101E6479-2644-421A-B9C0-6C2CEA4496FE}" type="sibTrans" cxnId="{E8815A50-6875-432C-80F5-55DC30496949}">
      <dgm:prSet/>
      <dgm:spPr/>
      <dgm:t>
        <a:bodyPr/>
        <a:lstStyle/>
        <a:p>
          <a:endParaRPr lang="en-US"/>
        </a:p>
      </dgm:t>
    </dgm:pt>
    <dgm:pt modelId="{62438527-EAFF-4005-AE65-BB0C9F008DF9}">
      <dgm:prSet/>
      <dgm:spPr/>
      <dgm:t>
        <a:bodyPr/>
        <a:lstStyle/>
        <a:p>
          <a:pPr rtl="0"/>
          <a:r>
            <a:rPr lang="en-US"/>
            <a:t>Create an account online or call </a:t>
          </a:r>
          <a:r>
            <a:rPr lang="en-US">
              <a:latin typeface="Corbel" panose="020B0503020204020204"/>
            </a:rPr>
            <a:t>Government Jobs Applicant Support at </a:t>
          </a:r>
          <a:r>
            <a:rPr lang="en-US"/>
            <a:t>(855) 524-5627 for </a:t>
          </a:r>
          <a:r>
            <a:rPr lang="en-US">
              <a:latin typeface="Corbel" panose="020B0503020204020204"/>
            </a:rPr>
            <a:t>help</a:t>
          </a:r>
          <a:endParaRPr lang="en-US"/>
        </a:p>
      </dgm:t>
    </dgm:pt>
    <dgm:pt modelId="{9FA1311D-AE59-44C3-B7E8-815AF622CB19}" type="parTrans" cxnId="{6833096D-7914-4B78-B525-A2CAB5E92378}">
      <dgm:prSet/>
      <dgm:spPr/>
      <dgm:t>
        <a:bodyPr/>
        <a:lstStyle/>
        <a:p>
          <a:endParaRPr lang="en-US"/>
        </a:p>
      </dgm:t>
    </dgm:pt>
    <dgm:pt modelId="{9ACEC9EA-3B2B-40A2-981C-31FCD88E45FC}" type="sibTrans" cxnId="{6833096D-7914-4B78-B525-A2CAB5E92378}">
      <dgm:prSet/>
      <dgm:spPr/>
      <dgm:t>
        <a:bodyPr/>
        <a:lstStyle/>
        <a:p>
          <a:endParaRPr lang="en-US"/>
        </a:p>
      </dgm:t>
    </dgm:pt>
    <dgm:pt modelId="{F1D12AEE-8F32-4493-BA38-56D91D82688E}">
      <dgm:prSet/>
      <dgm:spPr/>
      <dgm:t>
        <a:bodyPr/>
        <a:lstStyle/>
        <a:p>
          <a:r>
            <a:rPr lang="en-US"/>
            <a:t>Enter profile information to create an application template</a:t>
          </a:r>
        </a:p>
      </dgm:t>
    </dgm:pt>
    <dgm:pt modelId="{FC406149-B3CC-4755-B475-C902A3032426}" type="parTrans" cxnId="{A8CBB988-F866-409D-843F-D91332B84C37}">
      <dgm:prSet/>
      <dgm:spPr/>
      <dgm:t>
        <a:bodyPr/>
        <a:lstStyle/>
        <a:p>
          <a:endParaRPr lang="en-US"/>
        </a:p>
      </dgm:t>
    </dgm:pt>
    <dgm:pt modelId="{5231C744-D4FC-483C-8D07-C98E24D018BE}" type="sibTrans" cxnId="{A8CBB988-F866-409D-843F-D91332B84C37}">
      <dgm:prSet/>
      <dgm:spPr/>
      <dgm:t>
        <a:bodyPr/>
        <a:lstStyle/>
        <a:p>
          <a:endParaRPr lang="en-US"/>
        </a:p>
      </dgm:t>
    </dgm:pt>
    <dgm:pt modelId="{84623AAD-668E-480C-8E07-6C1073F14BCB}">
      <dgm:prSet/>
      <dgm:spPr/>
      <dgm:t>
        <a:bodyPr/>
        <a:lstStyle/>
        <a:p>
          <a:pPr rtl="0"/>
          <a:r>
            <a:rPr lang="en-US">
              <a:latin typeface="Corbel" panose="020B0503020204020204"/>
            </a:rPr>
            <a:t>Student worker application</a:t>
          </a:r>
          <a:endParaRPr lang="en-US"/>
        </a:p>
      </dgm:t>
    </dgm:pt>
    <dgm:pt modelId="{71A77801-FAAD-43AE-B139-BBF94B26AA2E}" type="parTrans" cxnId="{B6C146AA-2366-49CC-B720-FE8E3A83D883}">
      <dgm:prSet/>
      <dgm:spPr/>
      <dgm:t>
        <a:bodyPr/>
        <a:lstStyle/>
        <a:p>
          <a:endParaRPr lang="en-US"/>
        </a:p>
      </dgm:t>
    </dgm:pt>
    <dgm:pt modelId="{65CF1A75-1E73-49F5-BE13-DEDA80C70DD4}" type="sibTrans" cxnId="{B6C146AA-2366-49CC-B720-FE8E3A83D883}">
      <dgm:prSet/>
      <dgm:spPr/>
      <dgm:t>
        <a:bodyPr/>
        <a:lstStyle/>
        <a:p>
          <a:endParaRPr lang="en-US"/>
        </a:p>
      </dgm:t>
    </dgm:pt>
    <dgm:pt modelId="{39101148-96C3-4DE9-BDFF-F6E443E33B05}">
      <dgm:prSet/>
      <dgm:spPr/>
      <dgm:t>
        <a:bodyPr/>
        <a:lstStyle/>
        <a:p>
          <a:r>
            <a:rPr lang="en-US"/>
            <a:t>Type “student worker” in the search box to view open positions</a:t>
          </a:r>
        </a:p>
      </dgm:t>
    </dgm:pt>
    <dgm:pt modelId="{B09EE44B-3758-4BAA-9E16-3B8FB766C0F9}" type="parTrans" cxnId="{9A6CB672-1B95-475E-BADB-021EFD3ECE2C}">
      <dgm:prSet/>
      <dgm:spPr/>
      <dgm:t>
        <a:bodyPr/>
        <a:lstStyle/>
        <a:p>
          <a:endParaRPr lang="en-US"/>
        </a:p>
      </dgm:t>
    </dgm:pt>
    <dgm:pt modelId="{C3FA2385-DBC6-483D-A00D-085709A71647}" type="sibTrans" cxnId="{9A6CB672-1B95-475E-BADB-021EFD3ECE2C}">
      <dgm:prSet/>
      <dgm:spPr/>
      <dgm:t>
        <a:bodyPr/>
        <a:lstStyle/>
        <a:p>
          <a:endParaRPr lang="en-US"/>
        </a:p>
      </dgm:t>
    </dgm:pt>
    <dgm:pt modelId="{FB4BD4FB-AB48-4C49-8E5A-2B2088B86E1C}">
      <dgm:prSet/>
      <dgm:spPr/>
      <dgm:t>
        <a:bodyPr/>
        <a:lstStyle/>
        <a:p>
          <a:pPr rtl="0"/>
          <a:r>
            <a:rPr lang="en-US"/>
            <a:t>Select </a:t>
          </a:r>
          <a:r>
            <a:rPr lang="en-US">
              <a:latin typeface="Corbel" panose="020B0503020204020204"/>
            </a:rPr>
            <a:t>Ventura College</a:t>
          </a:r>
          <a:endParaRPr lang="en-US"/>
        </a:p>
      </dgm:t>
    </dgm:pt>
    <dgm:pt modelId="{D1D5C33B-C28B-4BE2-926D-F0AA45FF46E0}" type="parTrans" cxnId="{1623FF2D-C694-4B7E-811C-CB54B03CEDA0}">
      <dgm:prSet/>
      <dgm:spPr/>
      <dgm:t>
        <a:bodyPr/>
        <a:lstStyle/>
        <a:p>
          <a:endParaRPr lang="en-US"/>
        </a:p>
      </dgm:t>
    </dgm:pt>
    <dgm:pt modelId="{DF38F86B-983C-4FC3-B242-A9C00A08E0C3}" type="sibTrans" cxnId="{1623FF2D-C694-4B7E-811C-CB54B03CEDA0}">
      <dgm:prSet/>
      <dgm:spPr/>
      <dgm:t>
        <a:bodyPr/>
        <a:lstStyle/>
        <a:p>
          <a:endParaRPr lang="en-US"/>
        </a:p>
      </dgm:t>
    </dgm:pt>
    <dgm:pt modelId="{F2438BC2-AC8B-4299-912F-C374DCAEA214}">
      <dgm:prSet/>
      <dgm:spPr/>
      <dgm:t>
        <a:bodyPr/>
        <a:lstStyle/>
        <a:p>
          <a:r>
            <a:rPr lang="en-US"/>
            <a:t>Open-up job posting to view minimum requirements</a:t>
          </a:r>
        </a:p>
      </dgm:t>
    </dgm:pt>
    <dgm:pt modelId="{D190F739-B831-45A6-8F12-1D28B791035C}" type="parTrans" cxnId="{B212DAB6-C938-459F-94BD-36324FEA7083}">
      <dgm:prSet/>
      <dgm:spPr/>
      <dgm:t>
        <a:bodyPr/>
        <a:lstStyle/>
        <a:p>
          <a:endParaRPr lang="en-US"/>
        </a:p>
      </dgm:t>
    </dgm:pt>
    <dgm:pt modelId="{3B14A2B7-8595-4DF5-9479-580DFC9D8832}" type="sibTrans" cxnId="{B212DAB6-C938-459F-94BD-36324FEA7083}">
      <dgm:prSet/>
      <dgm:spPr/>
      <dgm:t>
        <a:bodyPr/>
        <a:lstStyle/>
        <a:p>
          <a:endParaRPr lang="en-US"/>
        </a:p>
      </dgm:t>
    </dgm:pt>
    <dgm:pt modelId="{F2D31B34-10C0-4D9C-93CC-31EF87159935}">
      <dgm:prSet/>
      <dgm:spPr/>
      <dgm:t>
        <a:bodyPr/>
        <a:lstStyle/>
        <a:p>
          <a:r>
            <a:rPr lang="en-US"/>
            <a:t>Check for supplemental questions – review and collect information for application</a:t>
          </a:r>
        </a:p>
      </dgm:t>
    </dgm:pt>
    <dgm:pt modelId="{55EB3B2F-F3A1-4EC0-828A-AAC463625893}" type="parTrans" cxnId="{42706E16-2623-42A6-AA10-97F7EA96B6F3}">
      <dgm:prSet/>
      <dgm:spPr/>
      <dgm:t>
        <a:bodyPr/>
        <a:lstStyle/>
        <a:p>
          <a:endParaRPr lang="en-US"/>
        </a:p>
      </dgm:t>
    </dgm:pt>
    <dgm:pt modelId="{5C450B38-CAD2-4354-A3D4-51F34C65E7C3}" type="sibTrans" cxnId="{42706E16-2623-42A6-AA10-97F7EA96B6F3}">
      <dgm:prSet/>
      <dgm:spPr/>
      <dgm:t>
        <a:bodyPr/>
        <a:lstStyle/>
        <a:p>
          <a:endParaRPr lang="en-US"/>
        </a:p>
      </dgm:t>
    </dgm:pt>
    <dgm:pt modelId="{33F7EACF-DE55-4A7E-8ECE-5263EED26CE5}">
      <dgm:prSet/>
      <dgm:spPr/>
      <dgm:t>
        <a:bodyPr/>
        <a:lstStyle/>
        <a:p>
          <a:r>
            <a:rPr lang="en-US">
              <a:latin typeface="Corbel" panose="020B0503020204020204"/>
            </a:rPr>
            <a:t>Complete</a:t>
          </a:r>
          <a:endParaRPr lang="en-US"/>
        </a:p>
      </dgm:t>
    </dgm:pt>
    <dgm:pt modelId="{9774036D-42BD-4D45-8C04-B1A68A6D1C4E}" type="parTrans" cxnId="{D93DE07E-362E-4F65-9CA9-A2853FA18DC0}">
      <dgm:prSet/>
      <dgm:spPr/>
      <dgm:t>
        <a:bodyPr/>
        <a:lstStyle/>
        <a:p>
          <a:endParaRPr lang="en-US"/>
        </a:p>
      </dgm:t>
    </dgm:pt>
    <dgm:pt modelId="{AC9729C0-5AA7-45F6-956F-C057CCE0D3E4}" type="sibTrans" cxnId="{D93DE07E-362E-4F65-9CA9-A2853FA18DC0}">
      <dgm:prSet/>
      <dgm:spPr/>
      <dgm:t>
        <a:bodyPr/>
        <a:lstStyle/>
        <a:p>
          <a:endParaRPr lang="en-US"/>
        </a:p>
      </dgm:t>
    </dgm:pt>
    <dgm:pt modelId="{8170F5A6-340E-4261-810F-E7A32E5CF250}">
      <dgm:prSet/>
      <dgm:spPr/>
      <dgm:t>
        <a:bodyPr/>
        <a:lstStyle/>
        <a:p>
          <a:r>
            <a:rPr lang="en-US"/>
            <a:t>Apply for a position</a:t>
          </a:r>
        </a:p>
      </dgm:t>
    </dgm:pt>
    <dgm:pt modelId="{31DA780A-5C07-44A6-BB56-21C782D1830E}" type="parTrans" cxnId="{DF73B7DB-399E-4885-9F66-C68126157AB7}">
      <dgm:prSet/>
      <dgm:spPr/>
      <dgm:t>
        <a:bodyPr/>
        <a:lstStyle/>
        <a:p>
          <a:endParaRPr lang="en-US"/>
        </a:p>
      </dgm:t>
    </dgm:pt>
    <dgm:pt modelId="{F3CC43D9-DAE8-4CB6-B305-DBDB6A58E754}" type="sibTrans" cxnId="{DF73B7DB-399E-4885-9F66-C68126157AB7}">
      <dgm:prSet/>
      <dgm:spPr/>
      <dgm:t>
        <a:bodyPr/>
        <a:lstStyle/>
        <a:p>
          <a:endParaRPr lang="en-US"/>
        </a:p>
      </dgm:t>
    </dgm:pt>
    <dgm:pt modelId="{0482023D-C3BB-4E88-AA3B-BAC6A13C09AA}">
      <dgm:prSet/>
      <dgm:spPr/>
      <dgm:t>
        <a:bodyPr/>
        <a:lstStyle/>
        <a:p>
          <a:r>
            <a:rPr lang="en-US"/>
            <a:t>Click green “Apply” button while viewing job posting</a:t>
          </a:r>
        </a:p>
      </dgm:t>
    </dgm:pt>
    <dgm:pt modelId="{0BF6892C-1A5F-4A7C-B5F4-BB0C2A0468CD}" type="parTrans" cxnId="{8ED52F82-C23C-488F-A532-8F1167B2A677}">
      <dgm:prSet/>
      <dgm:spPr/>
      <dgm:t>
        <a:bodyPr/>
        <a:lstStyle/>
        <a:p>
          <a:endParaRPr lang="en-US"/>
        </a:p>
      </dgm:t>
    </dgm:pt>
    <dgm:pt modelId="{64F01DBA-2F95-4140-91B1-EBB62FA0E2C5}" type="sibTrans" cxnId="{8ED52F82-C23C-488F-A532-8F1167B2A677}">
      <dgm:prSet/>
      <dgm:spPr/>
      <dgm:t>
        <a:bodyPr/>
        <a:lstStyle/>
        <a:p>
          <a:endParaRPr lang="en-US"/>
        </a:p>
      </dgm:t>
    </dgm:pt>
    <dgm:pt modelId="{77C59DE0-E78D-4801-ACA0-7F0F18EE6FC7}">
      <dgm:prSet/>
      <dgm:spPr/>
      <dgm:t>
        <a:bodyPr/>
        <a:lstStyle/>
        <a:p>
          <a:r>
            <a:rPr lang="en-US"/>
            <a:t>Log in, review all information in your application template, submit application</a:t>
          </a:r>
        </a:p>
      </dgm:t>
    </dgm:pt>
    <dgm:pt modelId="{90419736-A8D2-4D71-AC7B-EE9C8CC3208B}" type="parTrans" cxnId="{793B81F5-5EE4-4033-9000-DEF001EBE71D}">
      <dgm:prSet/>
      <dgm:spPr/>
      <dgm:t>
        <a:bodyPr/>
        <a:lstStyle/>
        <a:p>
          <a:endParaRPr lang="en-US"/>
        </a:p>
      </dgm:t>
    </dgm:pt>
    <dgm:pt modelId="{5DD49FC0-0D77-4D70-BE2E-AFDB66A26697}" type="sibTrans" cxnId="{793B81F5-5EE4-4033-9000-DEF001EBE71D}">
      <dgm:prSet/>
      <dgm:spPr/>
      <dgm:t>
        <a:bodyPr/>
        <a:lstStyle/>
        <a:p>
          <a:endParaRPr lang="en-US"/>
        </a:p>
      </dgm:t>
    </dgm:pt>
    <dgm:pt modelId="{B4D4EF92-22FE-4AB6-BE28-E7C265268034}">
      <dgm:prSet/>
      <dgm:spPr/>
      <dgm:t>
        <a:bodyPr/>
        <a:lstStyle/>
        <a:p>
          <a:r>
            <a:rPr lang="en-US"/>
            <a:t>You must see a screen confirming your application was received. If you  do not, your application was not submitted.</a:t>
          </a:r>
        </a:p>
      </dgm:t>
    </dgm:pt>
    <dgm:pt modelId="{C00B25BD-F3E6-49A8-BB5C-25EEBA038C24}" type="parTrans" cxnId="{420879B5-E984-471E-8F68-51FFAB3633FB}">
      <dgm:prSet/>
      <dgm:spPr/>
      <dgm:t>
        <a:bodyPr/>
        <a:lstStyle/>
        <a:p>
          <a:endParaRPr lang="en-US"/>
        </a:p>
      </dgm:t>
    </dgm:pt>
    <dgm:pt modelId="{D23AFAAE-760B-4642-9502-F0A592842EA7}" type="sibTrans" cxnId="{420879B5-E984-471E-8F68-51FFAB3633FB}">
      <dgm:prSet/>
      <dgm:spPr/>
      <dgm:t>
        <a:bodyPr/>
        <a:lstStyle/>
        <a:p>
          <a:endParaRPr lang="en-US"/>
        </a:p>
      </dgm:t>
    </dgm:pt>
    <dgm:pt modelId="{CF60B1F6-753D-4826-ADF9-00E35A3ADC01}">
      <dgm:prSet/>
      <dgm:spPr/>
      <dgm:t>
        <a:bodyPr/>
        <a:lstStyle/>
        <a:p>
          <a:r>
            <a:rPr lang="en-US"/>
            <a:t>To view the status of your submitted application, click your name in upper right corner and select “Applications” on the pull-down menu</a:t>
          </a:r>
        </a:p>
      </dgm:t>
    </dgm:pt>
    <dgm:pt modelId="{389624DE-930D-4D90-A5B5-C356924D1425}" type="parTrans" cxnId="{0B0EDE1A-ADB5-461D-BCA8-1CDC104D6E01}">
      <dgm:prSet/>
      <dgm:spPr/>
      <dgm:t>
        <a:bodyPr/>
        <a:lstStyle/>
        <a:p>
          <a:endParaRPr lang="en-US"/>
        </a:p>
      </dgm:t>
    </dgm:pt>
    <dgm:pt modelId="{C9B1697B-133A-4BA1-8F12-2FD73A6B59D0}" type="sibTrans" cxnId="{0B0EDE1A-ADB5-461D-BCA8-1CDC104D6E01}">
      <dgm:prSet/>
      <dgm:spPr/>
      <dgm:t>
        <a:bodyPr/>
        <a:lstStyle/>
        <a:p>
          <a:endParaRPr lang="en-US"/>
        </a:p>
      </dgm:t>
    </dgm:pt>
    <dgm:pt modelId="{F0DE9666-B377-441E-86D4-17121DB5650F}">
      <dgm:prSet phldr="0"/>
      <dgm:spPr/>
      <dgm:t>
        <a:bodyPr/>
        <a:lstStyle/>
        <a:p>
          <a:r>
            <a:rPr lang="en-US">
              <a:latin typeface="Corbel" panose="020B0503020204020204"/>
            </a:rPr>
            <a:t>Submit</a:t>
          </a:r>
        </a:p>
      </dgm:t>
    </dgm:pt>
    <dgm:pt modelId="{BEC55B5F-32DB-44CB-8402-53A756D8D8AD}" type="parTrans" cxnId="{9CDDC051-69CF-4734-8282-FBB2621FCE8D}">
      <dgm:prSet/>
      <dgm:spPr/>
    </dgm:pt>
    <dgm:pt modelId="{7884FB3D-2CE6-474C-89D5-A2E1683DE2C0}" type="sibTrans" cxnId="{9CDDC051-69CF-4734-8282-FBB2621FCE8D}">
      <dgm:prSet/>
      <dgm:spPr/>
    </dgm:pt>
    <dgm:pt modelId="{DA9ECACA-1E34-4B9F-8AC2-49F49F379524}" type="pres">
      <dgm:prSet presAssocID="{3A6C298D-8ABC-415B-A81F-493307BF8343}" presName="Name0" presStyleCnt="0">
        <dgm:presLayoutVars>
          <dgm:dir/>
          <dgm:animLvl val="lvl"/>
          <dgm:resizeHandles val="exact"/>
        </dgm:presLayoutVars>
      </dgm:prSet>
      <dgm:spPr/>
    </dgm:pt>
    <dgm:pt modelId="{764A2CBD-A690-4D11-A7AD-153F020D3B41}" type="pres">
      <dgm:prSet presAssocID="{F0DE9666-B377-441E-86D4-17121DB5650F}" presName="boxAndChildren" presStyleCnt="0"/>
      <dgm:spPr/>
    </dgm:pt>
    <dgm:pt modelId="{ECC46DA7-AC1A-429E-A3DC-4A397833E4AF}" type="pres">
      <dgm:prSet presAssocID="{F0DE9666-B377-441E-86D4-17121DB5650F}" presName="parentTextBox" presStyleLbl="alignNode1" presStyleIdx="0" presStyleCnt="4"/>
      <dgm:spPr/>
    </dgm:pt>
    <dgm:pt modelId="{1142C019-49DE-4076-AA6F-482A645E1911}" type="pres">
      <dgm:prSet presAssocID="{F0DE9666-B377-441E-86D4-17121DB5650F}" presName="descendantBox" presStyleLbl="bgAccFollowNode1" presStyleIdx="0" presStyleCnt="4"/>
      <dgm:spPr/>
    </dgm:pt>
    <dgm:pt modelId="{A1715948-E030-47FC-9BEE-F12F97815ACE}" type="pres">
      <dgm:prSet presAssocID="{AC9729C0-5AA7-45F6-956F-C057CCE0D3E4}" presName="sp" presStyleCnt="0"/>
      <dgm:spPr/>
    </dgm:pt>
    <dgm:pt modelId="{3E3029D0-2A49-4D3A-9A10-8823F2EA9EC3}" type="pres">
      <dgm:prSet presAssocID="{33F7EACF-DE55-4A7E-8ECE-5263EED26CE5}" presName="arrowAndChildren" presStyleCnt="0"/>
      <dgm:spPr/>
    </dgm:pt>
    <dgm:pt modelId="{B961E3FF-975D-4315-977F-9503B0774E80}" type="pres">
      <dgm:prSet presAssocID="{33F7EACF-DE55-4A7E-8ECE-5263EED26CE5}" presName="parentTextArrow" presStyleLbl="node1" presStyleIdx="0" presStyleCnt="0"/>
      <dgm:spPr/>
    </dgm:pt>
    <dgm:pt modelId="{081DD942-F74B-4AE7-AD3D-1481E0F1C804}" type="pres">
      <dgm:prSet presAssocID="{33F7EACF-DE55-4A7E-8ECE-5263EED26CE5}" presName="arrow" presStyleLbl="alignNode1" presStyleIdx="1" presStyleCnt="4"/>
      <dgm:spPr/>
    </dgm:pt>
    <dgm:pt modelId="{E5956255-E8F5-4D0D-AB8B-3320EB6A7587}" type="pres">
      <dgm:prSet presAssocID="{33F7EACF-DE55-4A7E-8ECE-5263EED26CE5}" presName="descendantArrow" presStyleLbl="bgAccFollowNode1" presStyleIdx="1" presStyleCnt="4"/>
      <dgm:spPr/>
    </dgm:pt>
    <dgm:pt modelId="{07E13E40-2F60-42EF-B345-C5F377285428}" type="pres">
      <dgm:prSet presAssocID="{65CF1A75-1E73-49F5-BE13-DEDA80C70DD4}" presName="sp" presStyleCnt="0"/>
      <dgm:spPr/>
    </dgm:pt>
    <dgm:pt modelId="{E88FF5AF-E035-4C9A-A812-BC7F86405EF9}" type="pres">
      <dgm:prSet presAssocID="{84623AAD-668E-480C-8E07-6C1073F14BCB}" presName="arrowAndChildren" presStyleCnt="0"/>
      <dgm:spPr/>
    </dgm:pt>
    <dgm:pt modelId="{6FCFF6C7-340E-4F32-8969-9E056D1C0D23}" type="pres">
      <dgm:prSet presAssocID="{84623AAD-668E-480C-8E07-6C1073F14BCB}" presName="parentTextArrow" presStyleLbl="node1" presStyleIdx="0" presStyleCnt="0"/>
      <dgm:spPr/>
    </dgm:pt>
    <dgm:pt modelId="{5FCF6C28-9EE4-4EBB-BAFD-7F96CB558DC8}" type="pres">
      <dgm:prSet presAssocID="{84623AAD-668E-480C-8E07-6C1073F14BCB}" presName="arrow" presStyleLbl="alignNode1" presStyleIdx="2" presStyleCnt="4"/>
      <dgm:spPr/>
    </dgm:pt>
    <dgm:pt modelId="{19CCF0C8-EE75-43D0-A579-6161ED19C066}" type="pres">
      <dgm:prSet presAssocID="{84623AAD-668E-480C-8E07-6C1073F14BCB}" presName="descendantArrow" presStyleLbl="bgAccFollowNode1" presStyleIdx="2" presStyleCnt="4"/>
      <dgm:spPr/>
    </dgm:pt>
    <dgm:pt modelId="{CB7B833A-4E9B-46B3-B16A-8D7993C1A036}" type="pres">
      <dgm:prSet presAssocID="{5BA33744-B54C-47A0-B70E-89CAC7368EAC}" presName="sp" presStyleCnt="0"/>
      <dgm:spPr/>
    </dgm:pt>
    <dgm:pt modelId="{B70A8FA2-EB06-45B6-8EF6-6220BB72A536}" type="pres">
      <dgm:prSet presAssocID="{07630EA3-9978-4B83-972F-D5A4220885BC}" presName="arrowAndChildren" presStyleCnt="0"/>
      <dgm:spPr/>
    </dgm:pt>
    <dgm:pt modelId="{46F0AD37-01DA-47BA-8C2E-DE5A4987EA59}" type="pres">
      <dgm:prSet presAssocID="{07630EA3-9978-4B83-972F-D5A4220885BC}" presName="parentTextArrow" presStyleLbl="node1" presStyleIdx="0" presStyleCnt="0"/>
      <dgm:spPr/>
    </dgm:pt>
    <dgm:pt modelId="{477ECD42-4702-4597-A5E0-DCFADC89D3D0}" type="pres">
      <dgm:prSet presAssocID="{07630EA3-9978-4B83-972F-D5A4220885BC}" presName="arrow" presStyleLbl="alignNode1" presStyleIdx="3" presStyleCnt="4"/>
      <dgm:spPr/>
    </dgm:pt>
    <dgm:pt modelId="{64A1B7C5-111B-4DCB-86C9-9D008120AAF7}" type="pres">
      <dgm:prSet presAssocID="{07630EA3-9978-4B83-972F-D5A4220885BC}" presName="descendantArrow" presStyleLbl="bgAccFollowNode1" presStyleIdx="3" presStyleCnt="4"/>
      <dgm:spPr/>
    </dgm:pt>
  </dgm:ptLst>
  <dgm:cxnLst>
    <dgm:cxn modelId="{D2190203-61E1-44A2-9AE7-CC5E759E3CF4}" type="presOf" srcId="{33F7EACF-DE55-4A7E-8ECE-5263EED26CE5}" destId="{B961E3FF-975D-4315-977F-9503B0774E80}" srcOrd="0" destOrd="0" presId="urn:microsoft.com/office/officeart/2016/7/layout/VerticalDownArrowProcess"/>
    <dgm:cxn modelId="{821F4B0F-4387-4E4F-8355-739B0D07611C}" type="presOf" srcId="{84623AAD-668E-480C-8E07-6C1073F14BCB}" destId="{5FCF6C28-9EE4-4EBB-BAFD-7F96CB558DC8}" srcOrd="1" destOrd="0" presId="urn:microsoft.com/office/officeart/2016/7/layout/VerticalDownArrowProcess"/>
    <dgm:cxn modelId="{42706E16-2623-42A6-AA10-97F7EA96B6F3}" srcId="{39101148-96C3-4DE9-BDFF-F6E443E33B05}" destId="{F2D31B34-10C0-4D9C-93CC-31EF87159935}" srcOrd="2" destOrd="0" parTransId="{55EB3B2F-F3A1-4EC0-828A-AAC463625893}" sibTransId="{5C450B38-CAD2-4354-A3D4-51F34C65E7C3}"/>
    <dgm:cxn modelId="{0B0EDE1A-ADB5-461D-BCA8-1CDC104D6E01}" srcId="{F0DE9666-B377-441E-86D4-17121DB5650F}" destId="{CF60B1F6-753D-4826-ADF9-00E35A3ADC01}" srcOrd="0" destOrd="0" parTransId="{389624DE-930D-4D90-A5B5-C356924D1425}" sibTransId="{C9B1697B-133A-4BA1-8F12-2FD73A6B59D0}"/>
    <dgm:cxn modelId="{0E3CDF20-DD2B-433B-AF83-6ADD4D23DB09}" type="presOf" srcId="{E1B8C1ED-6B20-4D23-962B-18E7E5D7BA3D}" destId="{64A1B7C5-111B-4DCB-86C9-9D008120AAF7}" srcOrd="0" destOrd="1" presId="urn:microsoft.com/office/officeart/2016/7/layout/VerticalDownArrowProcess"/>
    <dgm:cxn modelId="{5240E121-2063-467A-9F81-37AB39A22876}" type="presOf" srcId="{CF60B1F6-753D-4826-ADF9-00E35A3ADC01}" destId="{1142C019-49DE-4076-AA6F-482A645E1911}" srcOrd="0" destOrd="0" presId="urn:microsoft.com/office/officeart/2016/7/layout/VerticalDownArrowProcess"/>
    <dgm:cxn modelId="{6AD0F325-3DDC-466E-939F-FFD8BEA75A12}" srcId="{3A6C298D-8ABC-415B-A81F-493307BF8343}" destId="{07630EA3-9978-4B83-972F-D5A4220885BC}" srcOrd="0" destOrd="0" parTransId="{F2565D22-DF73-4A0C-9E1E-26F7978D12F9}" sibTransId="{5BA33744-B54C-47A0-B70E-89CAC7368EAC}"/>
    <dgm:cxn modelId="{1623FF2D-C694-4B7E-811C-CB54B03CEDA0}" srcId="{39101148-96C3-4DE9-BDFF-F6E443E33B05}" destId="{FB4BD4FB-AB48-4C49-8E5A-2B2088B86E1C}" srcOrd="0" destOrd="0" parTransId="{D1D5C33B-C28B-4BE2-926D-F0AA45FF46E0}" sibTransId="{DF38F86B-983C-4FC3-B242-A9C00A08E0C3}"/>
    <dgm:cxn modelId="{3C7B072E-4D3C-4522-8B2A-382A8E1F0613}" type="presOf" srcId="{07630EA3-9978-4B83-972F-D5A4220885BC}" destId="{46F0AD37-01DA-47BA-8C2E-DE5A4987EA59}" srcOrd="0" destOrd="0" presId="urn:microsoft.com/office/officeart/2016/7/layout/VerticalDownArrowProcess"/>
    <dgm:cxn modelId="{A75ED433-D8AE-419D-8103-3C30A2FA3046}" type="presOf" srcId="{FB4BD4FB-AB48-4C49-8E5A-2B2088B86E1C}" destId="{19CCF0C8-EE75-43D0-A579-6161ED19C066}" srcOrd="0" destOrd="1" presId="urn:microsoft.com/office/officeart/2016/7/layout/VerticalDownArrowProcess"/>
    <dgm:cxn modelId="{0BD3DC33-221D-42C5-9112-E1FBE32BDF09}" type="presOf" srcId="{F2438BC2-AC8B-4299-912F-C374DCAEA214}" destId="{19CCF0C8-EE75-43D0-A579-6161ED19C066}" srcOrd="0" destOrd="2" presId="urn:microsoft.com/office/officeart/2016/7/layout/VerticalDownArrowProcess"/>
    <dgm:cxn modelId="{FD056936-A0C0-4F53-954A-1F6320D5CA4C}" type="presOf" srcId="{F0DE9666-B377-441E-86D4-17121DB5650F}" destId="{ECC46DA7-AC1A-429E-A3DC-4A397833E4AF}" srcOrd="0" destOrd="0" presId="urn:microsoft.com/office/officeart/2016/7/layout/VerticalDownArrowProcess"/>
    <dgm:cxn modelId="{009D0060-813B-47B6-922C-87F84F76AF81}" type="presOf" srcId="{EBF8F32F-74AB-434C-9D16-F05CA469318F}" destId="{64A1B7C5-111B-4DCB-86C9-9D008120AAF7}" srcOrd="0" destOrd="0" presId="urn:microsoft.com/office/officeart/2016/7/layout/VerticalDownArrowProcess"/>
    <dgm:cxn modelId="{66464B4C-4274-46DB-BC7D-6AAD0246924B}" type="presOf" srcId="{F2D31B34-10C0-4D9C-93CC-31EF87159935}" destId="{19CCF0C8-EE75-43D0-A579-6161ED19C066}" srcOrd="0" destOrd="3" presId="urn:microsoft.com/office/officeart/2016/7/layout/VerticalDownArrowProcess"/>
    <dgm:cxn modelId="{6833096D-7914-4B78-B525-A2CAB5E92378}" srcId="{EBF8F32F-74AB-434C-9D16-F05CA469318F}" destId="{62438527-EAFF-4005-AE65-BB0C9F008DF9}" srcOrd="1" destOrd="0" parTransId="{9FA1311D-AE59-44C3-B7E8-815AF622CB19}" sibTransId="{9ACEC9EA-3B2B-40A2-981C-31FCD88E45FC}"/>
    <dgm:cxn modelId="{E8815A50-6875-432C-80F5-55DC30496949}" srcId="{EBF8F32F-74AB-434C-9D16-F05CA469318F}" destId="{E1B8C1ED-6B20-4D23-962B-18E7E5D7BA3D}" srcOrd="0" destOrd="0" parTransId="{EE144021-D9EE-4191-A581-F81C9C3D1AB9}" sibTransId="{101E6479-2644-421A-B9C0-6C2CEA4496FE}"/>
    <dgm:cxn modelId="{9CDDC051-69CF-4734-8282-FBB2621FCE8D}" srcId="{3A6C298D-8ABC-415B-A81F-493307BF8343}" destId="{F0DE9666-B377-441E-86D4-17121DB5650F}" srcOrd="3" destOrd="0" parTransId="{BEC55B5F-32DB-44CB-8402-53A756D8D8AD}" sibTransId="{7884FB3D-2CE6-474C-89D5-A2E1683DE2C0}"/>
    <dgm:cxn modelId="{9A6CB672-1B95-475E-BADB-021EFD3ECE2C}" srcId="{84623AAD-668E-480C-8E07-6C1073F14BCB}" destId="{39101148-96C3-4DE9-BDFF-F6E443E33B05}" srcOrd="0" destOrd="0" parTransId="{B09EE44B-3758-4BAA-9E16-3B8FB766C0F9}" sibTransId="{C3FA2385-DBC6-483D-A00D-085709A71647}"/>
    <dgm:cxn modelId="{47C90853-A5DA-4CF0-9339-F9C2312226EB}" type="presOf" srcId="{33F7EACF-DE55-4A7E-8ECE-5263EED26CE5}" destId="{081DD942-F74B-4AE7-AD3D-1481E0F1C804}" srcOrd="1" destOrd="0" presId="urn:microsoft.com/office/officeart/2016/7/layout/VerticalDownArrowProcess"/>
    <dgm:cxn modelId="{1DB37D58-4211-408E-88E8-C5C904E239E4}" type="presOf" srcId="{0482023D-C3BB-4E88-AA3B-BAC6A13C09AA}" destId="{E5956255-E8F5-4D0D-AB8B-3320EB6A7587}" srcOrd="0" destOrd="1" presId="urn:microsoft.com/office/officeart/2016/7/layout/VerticalDownArrowProcess"/>
    <dgm:cxn modelId="{6124077A-1C79-4E4F-A338-7CC91FAAAB57}" srcId="{07630EA3-9978-4B83-972F-D5A4220885BC}" destId="{EBF8F32F-74AB-434C-9D16-F05CA469318F}" srcOrd="0" destOrd="0" parTransId="{4E808860-5678-403C-B9D3-A40B083AFD95}" sibTransId="{C783856A-1A46-435F-94A6-6BF1443EEFC9}"/>
    <dgm:cxn modelId="{D93DE07E-362E-4F65-9CA9-A2853FA18DC0}" srcId="{3A6C298D-8ABC-415B-A81F-493307BF8343}" destId="{33F7EACF-DE55-4A7E-8ECE-5263EED26CE5}" srcOrd="2" destOrd="0" parTransId="{9774036D-42BD-4D45-8C04-B1A68A6D1C4E}" sibTransId="{AC9729C0-5AA7-45F6-956F-C057CCE0D3E4}"/>
    <dgm:cxn modelId="{8ED52F82-C23C-488F-A532-8F1167B2A677}" srcId="{8170F5A6-340E-4261-810F-E7A32E5CF250}" destId="{0482023D-C3BB-4E88-AA3B-BAC6A13C09AA}" srcOrd="0" destOrd="0" parTransId="{0BF6892C-1A5F-4A7C-B5F4-BB0C2A0468CD}" sibTransId="{64F01DBA-2F95-4140-91B1-EBB62FA0E2C5}"/>
    <dgm:cxn modelId="{A8CBB988-F866-409D-843F-D91332B84C37}" srcId="{EBF8F32F-74AB-434C-9D16-F05CA469318F}" destId="{F1D12AEE-8F32-4493-BA38-56D91D82688E}" srcOrd="2" destOrd="0" parTransId="{FC406149-B3CC-4755-B475-C902A3032426}" sibTransId="{5231C744-D4FC-483C-8D07-C98E24D018BE}"/>
    <dgm:cxn modelId="{623CAA89-D734-42DD-A3CC-5BA7EDD4E8E7}" type="presOf" srcId="{07630EA3-9978-4B83-972F-D5A4220885BC}" destId="{477ECD42-4702-4597-A5E0-DCFADC89D3D0}" srcOrd="1" destOrd="0" presId="urn:microsoft.com/office/officeart/2016/7/layout/VerticalDownArrowProcess"/>
    <dgm:cxn modelId="{7027EE97-0AA5-47B9-8D82-D9015BA0A3E7}" type="presOf" srcId="{3A6C298D-8ABC-415B-A81F-493307BF8343}" destId="{DA9ECACA-1E34-4B9F-8AC2-49F49F379524}" srcOrd="0" destOrd="0" presId="urn:microsoft.com/office/officeart/2016/7/layout/VerticalDownArrowProcess"/>
    <dgm:cxn modelId="{9D0041A6-5BF4-4C97-ACE7-2CBF3D3B60C2}" type="presOf" srcId="{77C59DE0-E78D-4801-ACA0-7F0F18EE6FC7}" destId="{E5956255-E8F5-4D0D-AB8B-3320EB6A7587}" srcOrd="0" destOrd="2" presId="urn:microsoft.com/office/officeart/2016/7/layout/VerticalDownArrowProcess"/>
    <dgm:cxn modelId="{B6C146AA-2366-49CC-B720-FE8E3A83D883}" srcId="{3A6C298D-8ABC-415B-A81F-493307BF8343}" destId="{84623AAD-668E-480C-8E07-6C1073F14BCB}" srcOrd="1" destOrd="0" parTransId="{71A77801-FAAD-43AE-B139-BBF94B26AA2E}" sibTransId="{65CF1A75-1E73-49F5-BE13-DEDA80C70DD4}"/>
    <dgm:cxn modelId="{CB757AB1-E8E6-45A9-A38C-5851FDA34591}" type="presOf" srcId="{F1D12AEE-8F32-4493-BA38-56D91D82688E}" destId="{64A1B7C5-111B-4DCB-86C9-9D008120AAF7}" srcOrd="0" destOrd="3" presId="urn:microsoft.com/office/officeart/2016/7/layout/VerticalDownArrowProcess"/>
    <dgm:cxn modelId="{365D5FB3-E0D0-4104-9CA7-CE49162212DE}" type="presOf" srcId="{39101148-96C3-4DE9-BDFF-F6E443E33B05}" destId="{19CCF0C8-EE75-43D0-A579-6161ED19C066}" srcOrd="0" destOrd="0" presId="urn:microsoft.com/office/officeart/2016/7/layout/VerticalDownArrowProcess"/>
    <dgm:cxn modelId="{420879B5-E984-471E-8F68-51FFAB3633FB}" srcId="{8170F5A6-340E-4261-810F-E7A32E5CF250}" destId="{B4D4EF92-22FE-4AB6-BE28-E7C265268034}" srcOrd="2" destOrd="0" parTransId="{C00B25BD-F3E6-49A8-BB5C-25EEBA038C24}" sibTransId="{D23AFAAE-760B-4642-9502-F0A592842EA7}"/>
    <dgm:cxn modelId="{B212DAB6-C938-459F-94BD-36324FEA7083}" srcId="{39101148-96C3-4DE9-BDFF-F6E443E33B05}" destId="{F2438BC2-AC8B-4299-912F-C374DCAEA214}" srcOrd="1" destOrd="0" parTransId="{D190F739-B831-45A6-8F12-1D28B791035C}" sibTransId="{3B14A2B7-8595-4DF5-9479-580DFC9D8832}"/>
    <dgm:cxn modelId="{049594B7-50AF-4684-B9EC-C25413EB88EE}" type="presOf" srcId="{62438527-EAFF-4005-AE65-BB0C9F008DF9}" destId="{64A1B7C5-111B-4DCB-86C9-9D008120AAF7}" srcOrd="0" destOrd="2" presId="urn:microsoft.com/office/officeart/2016/7/layout/VerticalDownArrowProcess"/>
    <dgm:cxn modelId="{A287F8B7-297C-4428-A3CB-CE946E61167F}" type="presOf" srcId="{B4D4EF92-22FE-4AB6-BE28-E7C265268034}" destId="{E5956255-E8F5-4D0D-AB8B-3320EB6A7587}" srcOrd="0" destOrd="3" presId="urn:microsoft.com/office/officeart/2016/7/layout/VerticalDownArrowProcess"/>
    <dgm:cxn modelId="{52CD39DA-DB6C-44BF-8ED4-FD7E69F3607B}" type="presOf" srcId="{84623AAD-668E-480C-8E07-6C1073F14BCB}" destId="{6FCFF6C7-340E-4F32-8969-9E056D1C0D23}" srcOrd="0" destOrd="0" presId="urn:microsoft.com/office/officeart/2016/7/layout/VerticalDownArrowProcess"/>
    <dgm:cxn modelId="{DF73B7DB-399E-4885-9F66-C68126157AB7}" srcId="{33F7EACF-DE55-4A7E-8ECE-5263EED26CE5}" destId="{8170F5A6-340E-4261-810F-E7A32E5CF250}" srcOrd="0" destOrd="0" parTransId="{31DA780A-5C07-44A6-BB56-21C782D1830E}" sibTransId="{F3CC43D9-DAE8-4CB6-B305-DBDB6A58E754}"/>
    <dgm:cxn modelId="{A04D67E1-574A-4607-A442-33E792B66197}" type="presOf" srcId="{8170F5A6-340E-4261-810F-E7A32E5CF250}" destId="{E5956255-E8F5-4D0D-AB8B-3320EB6A7587}" srcOrd="0" destOrd="0" presId="urn:microsoft.com/office/officeart/2016/7/layout/VerticalDownArrowProcess"/>
    <dgm:cxn modelId="{793B81F5-5EE4-4033-9000-DEF001EBE71D}" srcId="{8170F5A6-340E-4261-810F-E7A32E5CF250}" destId="{77C59DE0-E78D-4801-ACA0-7F0F18EE6FC7}" srcOrd="1" destOrd="0" parTransId="{90419736-A8D2-4D71-AC7B-EE9C8CC3208B}" sibTransId="{5DD49FC0-0D77-4D70-BE2E-AFDB66A26697}"/>
    <dgm:cxn modelId="{04465FAA-FD2C-478A-AE27-2B48FE8A24D4}" type="presParOf" srcId="{DA9ECACA-1E34-4B9F-8AC2-49F49F379524}" destId="{764A2CBD-A690-4D11-A7AD-153F020D3B41}" srcOrd="0" destOrd="0" presId="urn:microsoft.com/office/officeart/2016/7/layout/VerticalDownArrowProcess"/>
    <dgm:cxn modelId="{F3879373-FD98-476D-9DBD-834DC1202063}" type="presParOf" srcId="{764A2CBD-A690-4D11-A7AD-153F020D3B41}" destId="{ECC46DA7-AC1A-429E-A3DC-4A397833E4AF}" srcOrd="0" destOrd="0" presId="urn:microsoft.com/office/officeart/2016/7/layout/VerticalDownArrowProcess"/>
    <dgm:cxn modelId="{A488F08D-6944-49F3-8E09-C901298722C3}" type="presParOf" srcId="{764A2CBD-A690-4D11-A7AD-153F020D3B41}" destId="{1142C019-49DE-4076-AA6F-482A645E1911}" srcOrd="1" destOrd="0" presId="urn:microsoft.com/office/officeart/2016/7/layout/VerticalDownArrowProcess"/>
    <dgm:cxn modelId="{BCD72966-ABA7-4151-9C60-4B2D85DDE648}" type="presParOf" srcId="{DA9ECACA-1E34-4B9F-8AC2-49F49F379524}" destId="{A1715948-E030-47FC-9BEE-F12F97815ACE}" srcOrd="1" destOrd="0" presId="urn:microsoft.com/office/officeart/2016/7/layout/VerticalDownArrowProcess"/>
    <dgm:cxn modelId="{DE528287-0984-492E-9ED0-AA162C8197AD}" type="presParOf" srcId="{DA9ECACA-1E34-4B9F-8AC2-49F49F379524}" destId="{3E3029D0-2A49-4D3A-9A10-8823F2EA9EC3}" srcOrd="2" destOrd="0" presId="urn:microsoft.com/office/officeart/2016/7/layout/VerticalDownArrowProcess"/>
    <dgm:cxn modelId="{856EB013-28FF-4212-BC98-3221559C61F0}" type="presParOf" srcId="{3E3029D0-2A49-4D3A-9A10-8823F2EA9EC3}" destId="{B961E3FF-975D-4315-977F-9503B0774E80}" srcOrd="0" destOrd="0" presId="urn:microsoft.com/office/officeart/2016/7/layout/VerticalDownArrowProcess"/>
    <dgm:cxn modelId="{0A2418B4-7808-4AD4-B3DF-60E822A36486}" type="presParOf" srcId="{3E3029D0-2A49-4D3A-9A10-8823F2EA9EC3}" destId="{081DD942-F74B-4AE7-AD3D-1481E0F1C804}" srcOrd="1" destOrd="0" presId="urn:microsoft.com/office/officeart/2016/7/layout/VerticalDownArrowProcess"/>
    <dgm:cxn modelId="{D32923FE-FAB5-4522-93DE-B266BB52D965}" type="presParOf" srcId="{3E3029D0-2A49-4D3A-9A10-8823F2EA9EC3}" destId="{E5956255-E8F5-4D0D-AB8B-3320EB6A7587}" srcOrd="2" destOrd="0" presId="urn:microsoft.com/office/officeart/2016/7/layout/VerticalDownArrowProcess"/>
    <dgm:cxn modelId="{ADB43BBE-7EE6-4573-B23A-4C8CE51E595E}" type="presParOf" srcId="{DA9ECACA-1E34-4B9F-8AC2-49F49F379524}" destId="{07E13E40-2F60-42EF-B345-C5F377285428}" srcOrd="3" destOrd="0" presId="urn:microsoft.com/office/officeart/2016/7/layout/VerticalDownArrowProcess"/>
    <dgm:cxn modelId="{43841C8F-1F5C-4AA7-A4C9-CA5C04727A7F}" type="presParOf" srcId="{DA9ECACA-1E34-4B9F-8AC2-49F49F379524}" destId="{E88FF5AF-E035-4C9A-A812-BC7F86405EF9}" srcOrd="4" destOrd="0" presId="urn:microsoft.com/office/officeart/2016/7/layout/VerticalDownArrowProcess"/>
    <dgm:cxn modelId="{417B2C39-7AA4-4ABD-B3BB-8E089DD42ED8}" type="presParOf" srcId="{E88FF5AF-E035-4C9A-A812-BC7F86405EF9}" destId="{6FCFF6C7-340E-4F32-8969-9E056D1C0D23}" srcOrd="0" destOrd="0" presId="urn:microsoft.com/office/officeart/2016/7/layout/VerticalDownArrowProcess"/>
    <dgm:cxn modelId="{604F51E9-069D-44CE-B8BD-5F8A10518FFF}" type="presParOf" srcId="{E88FF5AF-E035-4C9A-A812-BC7F86405EF9}" destId="{5FCF6C28-9EE4-4EBB-BAFD-7F96CB558DC8}" srcOrd="1" destOrd="0" presId="urn:microsoft.com/office/officeart/2016/7/layout/VerticalDownArrowProcess"/>
    <dgm:cxn modelId="{940F9325-F12D-4991-9B2A-A000AFA507C9}" type="presParOf" srcId="{E88FF5AF-E035-4C9A-A812-BC7F86405EF9}" destId="{19CCF0C8-EE75-43D0-A579-6161ED19C066}" srcOrd="2" destOrd="0" presId="urn:microsoft.com/office/officeart/2016/7/layout/VerticalDownArrowProcess"/>
    <dgm:cxn modelId="{0EA1EEE1-134D-44B7-B917-A0185A9C612A}" type="presParOf" srcId="{DA9ECACA-1E34-4B9F-8AC2-49F49F379524}" destId="{CB7B833A-4E9B-46B3-B16A-8D7993C1A036}" srcOrd="5" destOrd="0" presId="urn:microsoft.com/office/officeart/2016/7/layout/VerticalDownArrowProcess"/>
    <dgm:cxn modelId="{BCBF5939-AF9B-47CF-9AEF-3F2B56302D54}" type="presParOf" srcId="{DA9ECACA-1E34-4B9F-8AC2-49F49F379524}" destId="{B70A8FA2-EB06-45B6-8EF6-6220BB72A536}" srcOrd="6" destOrd="0" presId="urn:microsoft.com/office/officeart/2016/7/layout/VerticalDownArrowProcess"/>
    <dgm:cxn modelId="{886D43EA-6114-43B7-9B47-52BCD25BEE33}" type="presParOf" srcId="{B70A8FA2-EB06-45B6-8EF6-6220BB72A536}" destId="{46F0AD37-01DA-47BA-8C2E-DE5A4987EA59}" srcOrd="0" destOrd="0" presId="urn:microsoft.com/office/officeart/2016/7/layout/VerticalDownArrowProcess"/>
    <dgm:cxn modelId="{C45E03A9-C6E9-4B10-9FB0-124D857A5283}" type="presParOf" srcId="{B70A8FA2-EB06-45B6-8EF6-6220BB72A536}" destId="{477ECD42-4702-4597-A5E0-DCFADC89D3D0}" srcOrd="1" destOrd="0" presId="urn:microsoft.com/office/officeart/2016/7/layout/VerticalDownArrowProcess"/>
    <dgm:cxn modelId="{79E8284C-BF28-4F4D-8954-D704D009F66C}" type="presParOf" srcId="{B70A8FA2-EB06-45B6-8EF6-6220BB72A536}" destId="{64A1B7C5-111B-4DCB-86C9-9D008120AAF7}"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2D3A79-BFE5-4F2E-9249-4B8E7067F178}"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31C212D1-0EE1-4599-97C5-753F9B758148}">
      <dgm:prSet phldr="0"/>
      <dgm:spPr/>
      <dgm:t>
        <a:bodyPr/>
        <a:lstStyle/>
        <a:p>
          <a:pPr rtl="0"/>
          <a:r>
            <a:rPr lang="en-US" b="0" i="0" dirty="0">
              <a:latin typeface="Corbel" panose="020B0503020204020204"/>
            </a:rPr>
            <a:t>If hired, complete hiring packet for the new award year.  </a:t>
          </a:r>
          <a:endParaRPr lang="en-US" dirty="0"/>
        </a:p>
      </dgm:t>
    </dgm:pt>
    <dgm:pt modelId="{BB3639A5-332D-43AA-8E02-8496C03893BB}" type="parTrans" cxnId="{91F75EE6-703A-416F-9D3A-7232010DDA03}">
      <dgm:prSet/>
      <dgm:spPr/>
      <dgm:t>
        <a:bodyPr/>
        <a:lstStyle/>
        <a:p>
          <a:endParaRPr lang="en-US"/>
        </a:p>
      </dgm:t>
    </dgm:pt>
    <dgm:pt modelId="{4F43A1C0-9C57-4421-9301-01D23043BB63}" type="sibTrans" cxnId="{91F75EE6-703A-416F-9D3A-7232010DDA03}">
      <dgm:prSet/>
      <dgm:spPr/>
      <dgm:t>
        <a:bodyPr/>
        <a:lstStyle/>
        <a:p>
          <a:endParaRPr lang="en-US"/>
        </a:p>
      </dgm:t>
    </dgm:pt>
    <dgm:pt modelId="{2DC6EDE6-A97F-4EE0-A89F-1339A93CCF96}">
      <dgm:prSet phldr="0"/>
      <dgm:spPr/>
      <dgm:t>
        <a:bodyPr/>
        <a:lstStyle/>
        <a:p>
          <a:pPr rtl="0"/>
          <a:r>
            <a:rPr lang="en-US">
              <a:latin typeface="Corbel" panose="020B0503020204020204"/>
            </a:rPr>
            <a:t>If you fail to complete your new hire paperwork, you will forfeit your FWS award! You will not be able to work.</a:t>
          </a:r>
        </a:p>
      </dgm:t>
    </dgm:pt>
    <dgm:pt modelId="{A117CC65-E344-4CC3-82E5-5F2EE7FCDA47}" type="parTrans" cxnId="{B7FA054E-6C99-453E-A677-94B76DBDFFBA}">
      <dgm:prSet/>
      <dgm:spPr/>
      <dgm:t>
        <a:bodyPr/>
        <a:lstStyle/>
        <a:p>
          <a:endParaRPr lang="en-US"/>
        </a:p>
      </dgm:t>
    </dgm:pt>
    <dgm:pt modelId="{41469891-EC06-4374-97EE-FE11136E1204}" type="sibTrans" cxnId="{B7FA054E-6C99-453E-A677-94B76DBDFFBA}">
      <dgm:prSet/>
      <dgm:spPr/>
      <dgm:t>
        <a:bodyPr/>
        <a:lstStyle/>
        <a:p>
          <a:endParaRPr lang="en-US"/>
        </a:p>
      </dgm:t>
    </dgm:pt>
    <dgm:pt modelId="{B47F8147-39A1-43A7-919B-A032B4C8BE41}">
      <dgm:prSet phldr="0"/>
      <dgm:spPr/>
      <dgm:t>
        <a:bodyPr/>
        <a:lstStyle/>
        <a:p>
          <a:r>
            <a:rPr lang="en-US" dirty="0"/>
            <a:t>Schedule interview with hiring supervisor.</a:t>
          </a:r>
        </a:p>
      </dgm:t>
    </dgm:pt>
    <dgm:pt modelId="{5BED2E3E-5ABD-4B97-B204-66F9955966DE}" type="parTrans" cxnId="{307B252D-9D7E-41CE-AE85-E145A02B6A39}">
      <dgm:prSet/>
      <dgm:spPr/>
      <dgm:t>
        <a:bodyPr/>
        <a:lstStyle/>
        <a:p>
          <a:endParaRPr lang="en-US"/>
        </a:p>
      </dgm:t>
    </dgm:pt>
    <dgm:pt modelId="{1DBE145E-0B34-4C66-99B7-43B723C75E0F}" type="sibTrans" cxnId="{307B252D-9D7E-41CE-AE85-E145A02B6A39}">
      <dgm:prSet/>
      <dgm:spPr/>
      <dgm:t>
        <a:bodyPr/>
        <a:lstStyle/>
        <a:p>
          <a:endParaRPr lang="en-US"/>
        </a:p>
        <a:p>
          <a:endParaRPr lang="en-US"/>
        </a:p>
      </dgm:t>
    </dgm:pt>
    <dgm:pt modelId="{BE65AA1C-0887-429B-BA33-9B615182395C}">
      <dgm:prSet phldr="0"/>
      <dgm:spPr/>
      <dgm:t>
        <a:bodyPr/>
        <a:lstStyle/>
        <a:p>
          <a:pPr rtl="0"/>
          <a:r>
            <a:rPr lang="en-US" dirty="0"/>
            <a:t>After eligibility has been confirmed, contact Supervisor listed on job posting.</a:t>
          </a:r>
        </a:p>
      </dgm:t>
    </dgm:pt>
    <dgm:pt modelId="{8E727E9E-24E0-4EB2-A5A0-6484C110C690}" type="parTrans" cxnId="{C627B1E6-FEDD-4A0E-93F8-91D8A917E19B}">
      <dgm:prSet/>
      <dgm:spPr/>
      <dgm:t>
        <a:bodyPr/>
        <a:lstStyle/>
        <a:p>
          <a:endParaRPr lang="en-US"/>
        </a:p>
      </dgm:t>
    </dgm:pt>
    <dgm:pt modelId="{9870E616-3566-4B25-9D51-A9986780C93D}" type="sibTrans" cxnId="{C627B1E6-FEDD-4A0E-93F8-91D8A917E19B}">
      <dgm:prSet/>
      <dgm:spPr/>
      <dgm:t>
        <a:bodyPr/>
        <a:lstStyle/>
        <a:p>
          <a:endParaRPr lang="en-US"/>
        </a:p>
        <a:p>
          <a:endParaRPr lang="en-US"/>
        </a:p>
      </dgm:t>
    </dgm:pt>
    <dgm:pt modelId="{CB963B7F-5FD7-49FC-B453-8A159F73A080}" type="pres">
      <dgm:prSet presAssocID="{9E2D3A79-BFE5-4F2E-9249-4B8E7067F178}" presName="outerComposite" presStyleCnt="0">
        <dgm:presLayoutVars>
          <dgm:chMax val="5"/>
          <dgm:dir/>
          <dgm:resizeHandles val="exact"/>
        </dgm:presLayoutVars>
      </dgm:prSet>
      <dgm:spPr/>
    </dgm:pt>
    <dgm:pt modelId="{F4BB9E8A-CAE4-47C2-9591-A9BFD3A76CEB}" type="pres">
      <dgm:prSet presAssocID="{9E2D3A79-BFE5-4F2E-9249-4B8E7067F178}" presName="dummyMaxCanvas" presStyleCnt="0">
        <dgm:presLayoutVars/>
      </dgm:prSet>
      <dgm:spPr/>
    </dgm:pt>
    <dgm:pt modelId="{C9DDF54A-2504-4490-906A-E04CBE41F346}" type="pres">
      <dgm:prSet presAssocID="{9E2D3A79-BFE5-4F2E-9249-4B8E7067F178}" presName="FourNodes_1" presStyleLbl="node1" presStyleIdx="0" presStyleCnt="4">
        <dgm:presLayoutVars>
          <dgm:bulletEnabled val="1"/>
        </dgm:presLayoutVars>
      </dgm:prSet>
      <dgm:spPr/>
    </dgm:pt>
    <dgm:pt modelId="{CDF6D176-4A5E-48A5-A79A-7BD7F2AD9B5E}" type="pres">
      <dgm:prSet presAssocID="{9E2D3A79-BFE5-4F2E-9249-4B8E7067F178}" presName="FourNodes_2" presStyleLbl="node1" presStyleIdx="1" presStyleCnt="4">
        <dgm:presLayoutVars>
          <dgm:bulletEnabled val="1"/>
        </dgm:presLayoutVars>
      </dgm:prSet>
      <dgm:spPr/>
    </dgm:pt>
    <dgm:pt modelId="{ADEA3A39-01F8-4B1B-937E-A84AEAF3EC24}" type="pres">
      <dgm:prSet presAssocID="{9E2D3A79-BFE5-4F2E-9249-4B8E7067F178}" presName="FourNodes_3" presStyleLbl="node1" presStyleIdx="2" presStyleCnt="4">
        <dgm:presLayoutVars>
          <dgm:bulletEnabled val="1"/>
        </dgm:presLayoutVars>
      </dgm:prSet>
      <dgm:spPr/>
    </dgm:pt>
    <dgm:pt modelId="{B394C221-6661-4F9B-B24C-B9B2222A86EE}" type="pres">
      <dgm:prSet presAssocID="{9E2D3A79-BFE5-4F2E-9249-4B8E7067F178}" presName="FourNodes_4" presStyleLbl="node1" presStyleIdx="3" presStyleCnt="4">
        <dgm:presLayoutVars>
          <dgm:bulletEnabled val="1"/>
        </dgm:presLayoutVars>
      </dgm:prSet>
      <dgm:spPr/>
    </dgm:pt>
    <dgm:pt modelId="{515FDE12-A870-4800-BA0B-B8BF32C2534A}" type="pres">
      <dgm:prSet presAssocID="{9E2D3A79-BFE5-4F2E-9249-4B8E7067F178}" presName="FourConn_1-2" presStyleLbl="fgAccFollowNode1" presStyleIdx="0" presStyleCnt="3">
        <dgm:presLayoutVars>
          <dgm:bulletEnabled val="1"/>
        </dgm:presLayoutVars>
      </dgm:prSet>
      <dgm:spPr/>
    </dgm:pt>
    <dgm:pt modelId="{D0FBCC53-1883-48AA-9E2F-8943686B4D6E}" type="pres">
      <dgm:prSet presAssocID="{9E2D3A79-BFE5-4F2E-9249-4B8E7067F178}" presName="FourConn_2-3" presStyleLbl="fgAccFollowNode1" presStyleIdx="1" presStyleCnt="3">
        <dgm:presLayoutVars>
          <dgm:bulletEnabled val="1"/>
        </dgm:presLayoutVars>
      </dgm:prSet>
      <dgm:spPr/>
    </dgm:pt>
    <dgm:pt modelId="{065D863A-7BB9-4436-9DA5-F1E461AAF769}" type="pres">
      <dgm:prSet presAssocID="{9E2D3A79-BFE5-4F2E-9249-4B8E7067F178}" presName="FourConn_3-4" presStyleLbl="fgAccFollowNode1" presStyleIdx="2" presStyleCnt="3">
        <dgm:presLayoutVars>
          <dgm:bulletEnabled val="1"/>
        </dgm:presLayoutVars>
      </dgm:prSet>
      <dgm:spPr/>
    </dgm:pt>
    <dgm:pt modelId="{AA71CD51-6996-4ABB-86A2-3B776E0CD9B0}" type="pres">
      <dgm:prSet presAssocID="{9E2D3A79-BFE5-4F2E-9249-4B8E7067F178}" presName="FourNodes_1_text" presStyleLbl="node1" presStyleIdx="3" presStyleCnt="4">
        <dgm:presLayoutVars>
          <dgm:bulletEnabled val="1"/>
        </dgm:presLayoutVars>
      </dgm:prSet>
      <dgm:spPr/>
    </dgm:pt>
    <dgm:pt modelId="{06494BB4-4639-4715-BFB7-B455AA618C4E}" type="pres">
      <dgm:prSet presAssocID="{9E2D3A79-BFE5-4F2E-9249-4B8E7067F178}" presName="FourNodes_2_text" presStyleLbl="node1" presStyleIdx="3" presStyleCnt="4">
        <dgm:presLayoutVars>
          <dgm:bulletEnabled val="1"/>
        </dgm:presLayoutVars>
      </dgm:prSet>
      <dgm:spPr/>
    </dgm:pt>
    <dgm:pt modelId="{7D4B1D9A-C892-497F-ADCC-4AA1249C6005}" type="pres">
      <dgm:prSet presAssocID="{9E2D3A79-BFE5-4F2E-9249-4B8E7067F178}" presName="FourNodes_3_text" presStyleLbl="node1" presStyleIdx="3" presStyleCnt="4">
        <dgm:presLayoutVars>
          <dgm:bulletEnabled val="1"/>
        </dgm:presLayoutVars>
      </dgm:prSet>
      <dgm:spPr/>
    </dgm:pt>
    <dgm:pt modelId="{05FFC48B-466B-4F9A-AB79-A0647A9F6214}" type="pres">
      <dgm:prSet presAssocID="{9E2D3A79-BFE5-4F2E-9249-4B8E7067F178}" presName="FourNodes_4_text" presStyleLbl="node1" presStyleIdx="3" presStyleCnt="4">
        <dgm:presLayoutVars>
          <dgm:bulletEnabled val="1"/>
        </dgm:presLayoutVars>
      </dgm:prSet>
      <dgm:spPr/>
    </dgm:pt>
  </dgm:ptLst>
  <dgm:cxnLst>
    <dgm:cxn modelId="{E8831F09-45A7-403E-A14A-8AD91DC359B5}" type="presOf" srcId="{2DC6EDE6-A97F-4EE0-A89F-1339A93CCF96}" destId="{05FFC48B-466B-4F9A-AB79-A0647A9F6214}" srcOrd="1" destOrd="0" presId="urn:microsoft.com/office/officeart/2005/8/layout/vProcess5"/>
    <dgm:cxn modelId="{8F4D6E27-5A86-4287-B699-7381A3767065}" type="presOf" srcId="{4F43A1C0-9C57-4421-9301-01D23043BB63}" destId="{065D863A-7BB9-4436-9DA5-F1E461AAF769}" srcOrd="0" destOrd="0" presId="urn:microsoft.com/office/officeart/2005/8/layout/vProcess5"/>
    <dgm:cxn modelId="{307B252D-9D7E-41CE-AE85-E145A02B6A39}" srcId="{9E2D3A79-BFE5-4F2E-9249-4B8E7067F178}" destId="{B47F8147-39A1-43A7-919B-A032B4C8BE41}" srcOrd="1" destOrd="0" parTransId="{5BED2E3E-5ABD-4B97-B204-66F9955966DE}" sibTransId="{1DBE145E-0B34-4C66-99B7-43B723C75E0F}"/>
    <dgm:cxn modelId="{E983FA2F-6109-4A2D-8796-97C5595AAB04}" type="presOf" srcId="{BE65AA1C-0887-429B-BA33-9B615182395C}" destId="{C9DDF54A-2504-4490-906A-E04CBE41F346}" srcOrd="0" destOrd="0" presId="urn:microsoft.com/office/officeart/2005/8/layout/vProcess5"/>
    <dgm:cxn modelId="{EDD0175F-CD21-4D41-8DC4-38938C6D6C27}" type="presOf" srcId="{9E2D3A79-BFE5-4F2E-9249-4B8E7067F178}" destId="{CB963B7F-5FD7-49FC-B453-8A159F73A080}" srcOrd="0" destOrd="0" presId="urn:microsoft.com/office/officeart/2005/8/layout/vProcess5"/>
    <dgm:cxn modelId="{4FD8D345-D867-490D-A6E7-DDF2ED0E6DE1}" type="presOf" srcId="{2DC6EDE6-A97F-4EE0-A89F-1339A93CCF96}" destId="{B394C221-6661-4F9B-B24C-B9B2222A86EE}" srcOrd="0" destOrd="0" presId="urn:microsoft.com/office/officeart/2005/8/layout/vProcess5"/>
    <dgm:cxn modelId="{73CB554B-A0BD-4AF7-911A-2A2B41F69AC7}" type="presOf" srcId="{31C212D1-0EE1-4599-97C5-753F9B758148}" destId="{ADEA3A39-01F8-4B1B-937E-A84AEAF3EC24}" srcOrd="0" destOrd="0" presId="urn:microsoft.com/office/officeart/2005/8/layout/vProcess5"/>
    <dgm:cxn modelId="{B7FA054E-6C99-453E-A677-94B76DBDFFBA}" srcId="{9E2D3A79-BFE5-4F2E-9249-4B8E7067F178}" destId="{2DC6EDE6-A97F-4EE0-A89F-1339A93CCF96}" srcOrd="3" destOrd="0" parTransId="{A117CC65-E344-4CC3-82E5-5F2EE7FCDA47}" sibTransId="{41469891-EC06-4374-97EE-FE11136E1204}"/>
    <dgm:cxn modelId="{447AA882-B797-4E2B-8E55-29E57726A9B3}" type="presOf" srcId="{BE65AA1C-0887-429B-BA33-9B615182395C}" destId="{AA71CD51-6996-4ABB-86A2-3B776E0CD9B0}" srcOrd="1" destOrd="0" presId="urn:microsoft.com/office/officeart/2005/8/layout/vProcess5"/>
    <dgm:cxn modelId="{8B2DA690-5518-4847-B184-3E57A2BE7A43}" type="presOf" srcId="{B47F8147-39A1-43A7-919B-A032B4C8BE41}" destId="{CDF6D176-4A5E-48A5-A79A-7BD7F2AD9B5E}" srcOrd="0" destOrd="0" presId="urn:microsoft.com/office/officeart/2005/8/layout/vProcess5"/>
    <dgm:cxn modelId="{502D01B4-B98E-4658-9F45-CA604E3C7C71}" type="presOf" srcId="{1DBE145E-0B34-4C66-99B7-43B723C75E0F}" destId="{D0FBCC53-1883-48AA-9E2F-8943686B4D6E}" srcOrd="0" destOrd="0" presId="urn:microsoft.com/office/officeart/2005/8/layout/vProcess5"/>
    <dgm:cxn modelId="{6164D9CE-A5C0-4F18-B326-A13F970548C2}" type="presOf" srcId="{9870E616-3566-4B25-9D51-A9986780C93D}" destId="{515FDE12-A870-4800-BA0B-B8BF32C2534A}" srcOrd="0" destOrd="0" presId="urn:microsoft.com/office/officeart/2005/8/layout/vProcess5"/>
    <dgm:cxn modelId="{AFE125CF-58A4-4A29-B402-AFB25E1B397F}" type="presOf" srcId="{31C212D1-0EE1-4599-97C5-753F9B758148}" destId="{7D4B1D9A-C892-497F-ADCC-4AA1249C6005}" srcOrd="1" destOrd="0" presId="urn:microsoft.com/office/officeart/2005/8/layout/vProcess5"/>
    <dgm:cxn modelId="{91F75EE6-703A-416F-9D3A-7232010DDA03}" srcId="{9E2D3A79-BFE5-4F2E-9249-4B8E7067F178}" destId="{31C212D1-0EE1-4599-97C5-753F9B758148}" srcOrd="2" destOrd="0" parTransId="{BB3639A5-332D-43AA-8E02-8496C03893BB}" sibTransId="{4F43A1C0-9C57-4421-9301-01D23043BB63}"/>
    <dgm:cxn modelId="{C627B1E6-FEDD-4A0E-93F8-91D8A917E19B}" srcId="{9E2D3A79-BFE5-4F2E-9249-4B8E7067F178}" destId="{BE65AA1C-0887-429B-BA33-9B615182395C}" srcOrd="0" destOrd="0" parTransId="{8E727E9E-24E0-4EB2-A5A0-6484C110C690}" sibTransId="{9870E616-3566-4B25-9D51-A9986780C93D}"/>
    <dgm:cxn modelId="{85ECE0F3-2D14-4DD9-8DEC-BAD3C2B973AB}" type="presOf" srcId="{B47F8147-39A1-43A7-919B-A032B4C8BE41}" destId="{06494BB4-4639-4715-BFB7-B455AA618C4E}" srcOrd="1" destOrd="0" presId="urn:microsoft.com/office/officeart/2005/8/layout/vProcess5"/>
    <dgm:cxn modelId="{4EF0BDBB-FE24-4AFA-828D-C36E3552E473}" type="presParOf" srcId="{CB963B7F-5FD7-49FC-B453-8A159F73A080}" destId="{F4BB9E8A-CAE4-47C2-9591-A9BFD3A76CEB}" srcOrd="0" destOrd="0" presId="urn:microsoft.com/office/officeart/2005/8/layout/vProcess5"/>
    <dgm:cxn modelId="{D085A5B5-D716-42A6-A5A1-AD73E945F51B}" type="presParOf" srcId="{CB963B7F-5FD7-49FC-B453-8A159F73A080}" destId="{C9DDF54A-2504-4490-906A-E04CBE41F346}" srcOrd="1" destOrd="0" presId="urn:microsoft.com/office/officeart/2005/8/layout/vProcess5"/>
    <dgm:cxn modelId="{D45EE88A-77EC-451B-A459-74BA0B5F8247}" type="presParOf" srcId="{CB963B7F-5FD7-49FC-B453-8A159F73A080}" destId="{CDF6D176-4A5E-48A5-A79A-7BD7F2AD9B5E}" srcOrd="2" destOrd="0" presId="urn:microsoft.com/office/officeart/2005/8/layout/vProcess5"/>
    <dgm:cxn modelId="{6142DF3F-B13E-4E9A-BC4C-5DD50E0D544E}" type="presParOf" srcId="{CB963B7F-5FD7-49FC-B453-8A159F73A080}" destId="{ADEA3A39-01F8-4B1B-937E-A84AEAF3EC24}" srcOrd="3" destOrd="0" presId="urn:microsoft.com/office/officeart/2005/8/layout/vProcess5"/>
    <dgm:cxn modelId="{C0AFC32C-EA77-41F7-9505-191474D671C5}" type="presParOf" srcId="{CB963B7F-5FD7-49FC-B453-8A159F73A080}" destId="{B394C221-6661-4F9B-B24C-B9B2222A86EE}" srcOrd="4" destOrd="0" presId="urn:microsoft.com/office/officeart/2005/8/layout/vProcess5"/>
    <dgm:cxn modelId="{E22FAFE0-AA15-420D-A480-1C012A7131E4}" type="presParOf" srcId="{CB963B7F-5FD7-49FC-B453-8A159F73A080}" destId="{515FDE12-A870-4800-BA0B-B8BF32C2534A}" srcOrd="5" destOrd="0" presId="urn:microsoft.com/office/officeart/2005/8/layout/vProcess5"/>
    <dgm:cxn modelId="{8361934A-94EA-485A-80E8-DF7F130A4B9C}" type="presParOf" srcId="{CB963B7F-5FD7-49FC-B453-8A159F73A080}" destId="{D0FBCC53-1883-48AA-9E2F-8943686B4D6E}" srcOrd="6" destOrd="0" presId="urn:microsoft.com/office/officeart/2005/8/layout/vProcess5"/>
    <dgm:cxn modelId="{DACCD33B-A4B7-4F14-8BC6-3B62296F48FB}" type="presParOf" srcId="{CB963B7F-5FD7-49FC-B453-8A159F73A080}" destId="{065D863A-7BB9-4436-9DA5-F1E461AAF769}" srcOrd="7" destOrd="0" presId="urn:microsoft.com/office/officeart/2005/8/layout/vProcess5"/>
    <dgm:cxn modelId="{2E910855-BF90-48AB-B3FB-CC86171C809F}" type="presParOf" srcId="{CB963B7F-5FD7-49FC-B453-8A159F73A080}" destId="{AA71CD51-6996-4ABB-86A2-3B776E0CD9B0}" srcOrd="8" destOrd="0" presId="urn:microsoft.com/office/officeart/2005/8/layout/vProcess5"/>
    <dgm:cxn modelId="{F1ACF900-9361-4338-8F3C-91CA6A85BA2B}" type="presParOf" srcId="{CB963B7F-5FD7-49FC-B453-8A159F73A080}" destId="{06494BB4-4639-4715-BFB7-B455AA618C4E}" srcOrd="9" destOrd="0" presId="urn:microsoft.com/office/officeart/2005/8/layout/vProcess5"/>
    <dgm:cxn modelId="{0F8143EB-B2CA-49F2-8721-DF9C645CB3BE}" type="presParOf" srcId="{CB963B7F-5FD7-49FC-B453-8A159F73A080}" destId="{7D4B1D9A-C892-497F-ADCC-4AA1249C6005}" srcOrd="10" destOrd="0" presId="urn:microsoft.com/office/officeart/2005/8/layout/vProcess5"/>
    <dgm:cxn modelId="{EB978514-5C8F-4B07-AA1E-15934C79467F}" type="presParOf" srcId="{CB963B7F-5FD7-49FC-B453-8A159F73A080}" destId="{05FFC48B-466B-4F9A-AB79-A0647A9F6214}"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D4FB86-DAA0-4865-9372-0F0915CEB0E4}"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C4691C16-3A50-43BA-A8FA-32AF6A51F582}">
      <dgm:prSet/>
      <dgm:spPr>
        <a:solidFill>
          <a:schemeClr val="accent1">
            <a:lumMod val="60000"/>
            <a:lumOff val="40000"/>
          </a:schemeClr>
        </a:solidFill>
      </dgm:spPr>
      <dgm:t>
        <a:bodyPr/>
        <a:lstStyle/>
        <a:p>
          <a:pPr>
            <a:defRPr b="1"/>
          </a:pPr>
          <a:r>
            <a:rPr lang="en-US" b="1" dirty="0">
              <a:latin typeface="Calibri" panose="020F0502020204030204" pitchFamily="34" charset="0"/>
              <a:cs typeface="Calibri" panose="020F0502020204030204" pitchFamily="34" charset="0"/>
            </a:rPr>
            <a:t>Student Payroll is </a:t>
          </a:r>
        </a:p>
        <a:p>
          <a:pPr>
            <a:defRPr b="1"/>
          </a:pPr>
          <a:r>
            <a:rPr lang="en-US" b="1" dirty="0">
              <a:latin typeface="Calibri" panose="020F0502020204030204" pitchFamily="34" charset="0"/>
              <a:cs typeface="Calibri" panose="020F0502020204030204" pitchFamily="34" charset="0"/>
            </a:rPr>
            <a:t>bi-monthly</a:t>
          </a:r>
          <a:endParaRPr lang="en-US" dirty="0">
            <a:latin typeface="Calibri" panose="020F0502020204030204" pitchFamily="34" charset="0"/>
            <a:cs typeface="Calibri" panose="020F0502020204030204" pitchFamily="34" charset="0"/>
          </a:endParaRPr>
        </a:p>
      </dgm:t>
    </dgm:pt>
    <dgm:pt modelId="{70FF8CBF-7B3D-45CC-B786-DBE98E936F1C}" type="parTrans" cxnId="{E81A849D-3798-470C-BFDD-856E97F6E46E}">
      <dgm:prSet/>
      <dgm:spPr/>
      <dgm:t>
        <a:bodyPr/>
        <a:lstStyle/>
        <a:p>
          <a:endParaRPr lang="en-US"/>
        </a:p>
      </dgm:t>
    </dgm:pt>
    <dgm:pt modelId="{67D760AC-D0B3-4B79-B522-CA18686AF8BD}" type="sibTrans" cxnId="{E81A849D-3798-470C-BFDD-856E97F6E46E}">
      <dgm:prSet/>
      <dgm:spPr/>
      <dgm:t>
        <a:bodyPr/>
        <a:lstStyle/>
        <a:p>
          <a:endParaRPr lang="en-US"/>
        </a:p>
      </dgm:t>
    </dgm:pt>
    <dgm:pt modelId="{B8F16764-74F4-4271-A469-F2413861E4DF}">
      <dgm:prSet custT="1"/>
      <dgm:spPr>
        <a:solidFill>
          <a:schemeClr val="bg1">
            <a:lumMod val="85000"/>
            <a:alpha val="90000"/>
          </a:schemeClr>
        </a:solidFill>
      </dgm:spPr>
      <dgm:t>
        <a:bodyPr/>
        <a:lstStyle/>
        <a:p>
          <a:r>
            <a:rPr lang="en-US" sz="1200" dirty="0">
              <a:latin typeface="Calibri" panose="020F0502020204030204" pitchFamily="34" charset="0"/>
              <a:cs typeface="Calibri" panose="020F0502020204030204" pitchFamily="34" charset="0"/>
            </a:rPr>
            <a:t>1</a:t>
          </a:r>
          <a:r>
            <a:rPr lang="en-US" sz="1200" baseline="30000" dirty="0">
              <a:latin typeface="Calibri" panose="020F0502020204030204" pitchFamily="34" charset="0"/>
              <a:cs typeface="Calibri" panose="020F0502020204030204" pitchFamily="34" charset="0"/>
            </a:rPr>
            <a:t>st</a:t>
          </a:r>
          <a:r>
            <a:rPr lang="en-US" sz="1200" dirty="0">
              <a:latin typeface="Calibri" panose="020F0502020204030204" pitchFamily="34" charset="0"/>
              <a:cs typeface="Calibri" panose="020F0502020204030204" pitchFamily="34" charset="0"/>
            </a:rPr>
            <a:t> through the 15</a:t>
          </a:r>
          <a:r>
            <a:rPr lang="en-US" sz="1200" baseline="30000" dirty="0">
              <a:latin typeface="Calibri" panose="020F0502020204030204" pitchFamily="34" charset="0"/>
              <a:cs typeface="Calibri" panose="020F0502020204030204" pitchFamily="34" charset="0"/>
            </a:rPr>
            <a:t>th</a:t>
          </a:r>
          <a:endParaRPr lang="en-US" sz="1200" dirty="0">
            <a:latin typeface="Calibri" panose="020F0502020204030204" pitchFamily="34" charset="0"/>
            <a:cs typeface="Calibri" panose="020F0502020204030204" pitchFamily="34" charset="0"/>
          </a:endParaRPr>
        </a:p>
      </dgm:t>
    </dgm:pt>
    <dgm:pt modelId="{A014ABF8-4301-419A-8742-5118A08C3FBE}" type="parTrans" cxnId="{80F9E590-3994-415D-A263-43B4362E21D9}">
      <dgm:prSet/>
      <dgm:spPr/>
      <dgm:t>
        <a:bodyPr/>
        <a:lstStyle/>
        <a:p>
          <a:endParaRPr lang="en-US"/>
        </a:p>
      </dgm:t>
    </dgm:pt>
    <dgm:pt modelId="{5F2391D0-0ECA-412B-8985-5E04D6DFD00F}" type="sibTrans" cxnId="{80F9E590-3994-415D-A263-43B4362E21D9}">
      <dgm:prSet/>
      <dgm:spPr/>
      <dgm:t>
        <a:bodyPr/>
        <a:lstStyle/>
        <a:p>
          <a:endParaRPr lang="en-US"/>
        </a:p>
      </dgm:t>
    </dgm:pt>
    <dgm:pt modelId="{D1AC915E-A646-4D30-A359-4B99F3B48F27}">
      <dgm:prSet custT="1"/>
      <dgm:spPr>
        <a:solidFill>
          <a:schemeClr val="bg1">
            <a:lumMod val="85000"/>
            <a:alpha val="90000"/>
          </a:schemeClr>
        </a:solidFill>
      </dgm:spPr>
      <dgm:t>
        <a:bodyPr/>
        <a:lstStyle/>
        <a:p>
          <a:r>
            <a:rPr lang="en-US" sz="1200" dirty="0">
              <a:latin typeface="Calibri" panose="020F0502020204030204" pitchFamily="34" charset="0"/>
              <a:cs typeface="Calibri" panose="020F0502020204030204" pitchFamily="34" charset="0"/>
            </a:rPr>
            <a:t>16</a:t>
          </a:r>
          <a:r>
            <a:rPr lang="en-US" sz="1200" baseline="30000" dirty="0">
              <a:latin typeface="Calibri" panose="020F0502020204030204" pitchFamily="34" charset="0"/>
              <a:cs typeface="Calibri" panose="020F0502020204030204" pitchFamily="34" charset="0"/>
            </a:rPr>
            <a:t>th</a:t>
          </a:r>
          <a:r>
            <a:rPr lang="en-US" sz="1200" dirty="0">
              <a:latin typeface="Calibri" panose="020F0502020204030204" pitchFamily="34" charset="0"/>
              <a:cs typeface="Calibri" panose="020F0502020204030204" pitchFamily="34" charset="0"/>
            </a:rPr>
            <a:t> through the 31</a:t>
          </a:r>
          <a:r>
            <a:rPr lang="en-US" sz="1200" baseline="30000" dirty="0">
              <a:latin typeface="Calibri" panose="020F0502020204030204" pitchFamily="34" charset="0"/>
              <a:cs typeface="Calibri" panose="020F0502020204030204" pitchFamily="34" charset="0"/>
            </a:rPr>
            <a:t>st</a:t>
          </a:r>
          <a:r>
            <a:rPr lang="en-US" sz="1200" dirty="0">
              <a:latin typeface="Calibri" panose="020F0502020204030204" pitchFamily="34" charset="0"/>
              <a:cs typeface="Calibri" panose="020F0502020204030204" pitchFamily="34" charset="0"/>
            </a:rPr>
            <a:t> (or last day of the month</a:t>
          </a:r>
          <a:r>
            <a:rPr lang="en-US" sz="1200" dirty="0"/>
            <a:t>)</a:t>
          </a:r>
        </a:p>
      </dgm:t>
    </dgm:pt>
    <dgm:pt modelId="{8C943953-6C36-4B6A-AF68-0BDD0A612DF6}" type="parTrans" cxnId="{91EF3734-BECF-4D98-99C3-5F44AF84DB38}">
      <dgm:prSet/>
      <dgm:spPr/>
      <dgm:t>
        <a:bodyPr/>
        <a:lstStyle/>
        <a:p>
          <a:endParaRPr lang="en-US"/>
        </a:p>
      </dgm:t>
    </dgm:pt>
    <dgm:pt modelId="{F107A4B2-6D0D-4A18-8B91-DED7B72C972D}" type="sibTrans" cxnId="{91EF3734-BECF-4D98-99C3-5F44AF84DB38}">
      <dgm:prSet/>
      <dgm:spPr/>
      <dgm:t>
        <a:bodyPr/>
        <a:lstStyle/>
        <a:p>
          <a:endParaRPr lang="en-US"/>
        </a:p>
      </dgm:t>
    </dgm:pt>
    <dgm:pt modelId="{F7802414-C154-4330-83FD-D21AB1483508}">
      <dgm:prSet/>
      <dgm:spPr>
        <a:solidFill>
          <a:srgbClr val="EB8E1D"/>
        </a:solidFill>
      </dgm:spPr>
      <dgm:t>
        <a:bodyPr/>
        <a:lstStyle/>
        <a:p>
          <a:pPr>
            <a:defRPr b="1"/>
          </a:pPr>
          <a:r>
            <a:rPr lang="en-US" b="1" dirty="0"/>
            <a:t>There are two pay dates per month:</a:t>
          </a:r>
        </a:p>
      </dgm:t>
    </dgm:pt>
    <dgm:pt modelId="{2BEE004E-A494-4EB0-9587-617729A958A7}" type="parTrans" cxnId="{26EE6A28-A55C-44E3-A169-C5838B68C8B1}">
      <dgm:prSet/>
      <dgm:spPr/>
      <dgm:t>
        <a:bodyPr/>
        <a:lstStyle/>
        <a:p>
          <a:endParaRPr lang="en-US"/>
        </a:p>
      </dgm:t>
    </dgm:pt>
    <dgm:pt modelId="{4C680353-A9BE-4DB6-8FDA-141620C8DC8C}" type="sibTrans" cxnId="{26EE6A28-A55C-44E3-A169-C5838B68C8B1}">
      <dgm:prSet/>
      <dgm:spPr/>
      <dgm:t>
        <a:bodyPr/>
        <a:lstStyle/>
        <a:p>
          <a:endParaRPr lang="en-US"/>
        </a:p>
      </dgm:t>
    </dgm:pt>
    <dgm:pt modelId="{25096F1D-A987-4178-BE5D-5A7F225583F1}">
      <dgm:prSet custT="1"/>
      <dgm:spPr>
        <a:solidFill>
          <a:schemeClr val="bg1">
            <a:lumMod val="85000"/>
            <a:alpha val="90000"/>
          </a:schemeClr>
        </a:solidFill>
      </dgm:spPr>
      <dgm:t>
        <a:bodyPr/>
        <a:lstStyle/>
        <a:p>
          <a:r>
            <a:rPr lang="en-US" sz="12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10th of the month (receive pay for the 16</a:t>
          </a:r>
          <a:r>
            <a:rPr lang="en-US" sz="1200" kern="1200" baseline="300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th</a:t>
          </a:r>
          <a:r>
            <a:rPr lang="en-US" sz="12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-31</a:t>
          </a:r>
          <a:r>
            <a:rPr lang="en-US" sz="1200" kern="1200" baseline="300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st</a:t>
          </a:r>
          <a:r>
            <a:rPr lang="en-US" sz="12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a:t>
          </a:r>
        </a:p>
      </dgm:t>
    </dgm:pt>
    <dgm:pt modelId="{5F21DA76-E6E5-4280-9B44-C77274620CFB}" type="parTrans" cxnId="{69FBA1DA-1F70-4A11-8B57-DCB74801ED54}">
      <dgm:prSet/>
      <dgm:spPr/>
      <dgm:t>
        <a:bodyPr/>
        <a:lstStyle/>
        <a:p>
          <a:endParaRPr lang="en-US"/>
        </a:p>
      </dgm:t>
    </dgm:pt>
    <dgm:pt modelId="{A7FC5C4F-6037-4390-99A2-ECB1B81A6343}" type="sibTrans" cxnId="{69FBA1DA-1F70-4A11-8B57-DCB74801ED54}">
      <dgm:prSet/>
      <dgm:spPr/>
      <dgm:t>
        <a:bodyPr/>
        <a:lstStyle/>
        <a:p>
          <a:endParaRPr lang="en-US"/>
        </a:p>
      </dgm:t>
    </dgm:pt>
    <dgm:pt modelId="{ABCE6C17-1997-4696-AF39-ED59FC2686EB}">
      <dgm:prSet custT="1"/>
      <dgm:spPr>
        <a:solidFill>
          <a:schemeClr val="bg1">
            <a:lumMod val="85000"/>
            <a:alpha val="90000"/>
          </a:schemeClr>
        </a:solidFill>
      </dgm:spPr>
      <dgm:t>
        <a:bodyPr/>
        <a:lstStyle/>
        <a:p>
          <a:r>
            <a:rPr lang="en-US" sz="12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25th of the month (receive pay for the 1</a:t>
          </a:r>
          <a:r>
            <a:rPr lang="en-US" sz="1200" kern="1200" baseline="300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st</a:t>
          </a:r>
          <a:r>
            <a:rPr lang="en-US" sz="12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-15</a:t>
          </a:r>
          <a:r>
            <a:rPr lang="en-US" sz="1200" kern="1200" baseline="300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th</a:t>
          </a:r>
          <a:r>
            <a:rPr lang="en-US" sz="12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a:t>
          </a:r>
        </a:p>
      </dgm:t>
    </dgm:pt>
    <dgm:pt modelId="{6F24A34E-6DCE-43F1-9AF3-1DB565B95BD3}" type="parTrans" cxnId="{F5533E81-C091-4E3F-9286-F16E4A55A194}">
      <dgm:prSet/>
      <dgm:spPr/>
      <dgm:t>
        <a:bodyPr/>
        <a:lstStyle/>
        <a:p>
          <a:endParaRPr lang="en-US"/>
        </a:p>
      </dgm:t>
    </dgm:pt>
    <dgm:pt modelId="{B1A5385E-A791-4DA1-A2BA-2E6A9802C2A5}" type="sibTrans" cxnId="{F5533E81-C091-4E3F-9286-F16E4A55A194}">
      <dgm:prSet/>
      <dgm:spPr/>
      <dgm:t>
        <a:bodyPr/>
        <a:lstStyle/>
        <a:p>
          <a:endParaRPr lang="en-US"/>
        </a:p>
      </dgm:t>
    </dgm:pt>
    <dgm:pt modelId="{B24921F5-10F7-49D3-B40C-A1A2E8B1551A}">
      <dgm:prSet/>
      <dgm:spPr>
        <a:solidFill>
          <a:srgbClr val="C4702A"/>
        </a:solidFill>
      </dgm:spPr>
      <dgm:t>
        <a:bodyPr/>
        <a:lstStyle/>
        <a:p>
          <a:pPr>
            <a:defRPr b="1"/>
          </a:pPr>
          <a:r>
            <a:rPr lang="en-US" b="1" dirty="0">
              <a:latin typeface="Corbel" panose="020B0503020204020204"/>
            </a:rPr>
            <a:t>The deadline</a:t>
          </a:r>
          <a:r>
            <a:rPr lang="en-US" b="1" dirty="0"/>
            <a:t> to submit hours is the last working day of the pay</a:t>
          </a:r>
          <a:r>
            <a:rPr lang="en-US" b="1" dirty="0">
              <a:latin typeface="Corbel" panose="020B0503020204020204"/>
            </a:rPr>
            <a:t> period</a:t>
          </a:r>
          <a:endParaRPr lang="en-US" b="0" dirty="0">
            <a:latin typeface="Corbel" panose="020B0503020204020204"/>
          </a:endParaRPr>
        </a:p>
      </dgm:t>
    </dgm:pt>
    <dgm:pt modelId="{25758292-CC04-4994-8483-F42576EDA901}" type="parTrans" cxnId="{F4A0C42A-9010-4F7D-A185-A091A55E1DA9}">
      <dgm:prSet/>
      <dgm:spPr/>
      <dgm:t>
        <a:bodyPr/>
        <a:lstStyle/>
        <a:p>
          <a:endParaRPr lang="en-US"/>
        </a:p>
      </dgm:t>
    </dgm:pt>
    <dgm:pt modelId="{AF1B737E-EBFD-4B47-AA06-4CB3E535ED1D}" type="sibTrans" cxnId="{F4A0C42A-9010-4F7D-A185-A091A55E1DA9}">
      <dgm:prSet/>
      <dgm:spPr/>
      <dgm:t>
        <a:bodyPr/>
        <a:lstStyle/>
        <a:p>
          <a:endParaRPr lang="en-US"/>
        </a:p>
      </dgm:t>
    </dgm:pt>
    <dgm:pt modelId="{ADD8B17C-561D-4C83-986F-6979F5E27906}">
      <dgm:prSet phldr="0" custT="1"/>
      <dgm:spPr>
        <a:solidFill>
          <a:schemeClr val="bg1">
            <a:lumMod val="85000"/>
            <a:alpha val="90000"/>
          </a:schemeClr>
        </a:solidFill>
      </dgm:spPr>
      <dgm:t>
        <a:bodyPr/>
        <a:lstStyle/>
        <a:p>
          <a:pPr rtl="0"/>
          <a:r>
            <a:rPr lang="en-US" sz="1200" b="0" kern="1200" dirty="0">
              <a:latin typeface="Calibri" panose="020F0502020204030204" pitchFamily="34" charset="0"/>
              <a:cs typeface="Calibri" panose="020F0502020204030204" pitchFamily="34" charset="0"/>
            </a:rPr>
            <a:t>Be sure that your mailing address is up to date in your student portal.</a:t>
          </a:r>
          <a:endParaRPr lang="en-US" sz="1200" kern="1200" dirty="0">
            <a:latin typeface="Calibri" panose="020F0502020204030204" pitchFamily="34" charset="0"/>
            <a:cs typeface="Calibri" panose="020F0502020204030204" pitchFamily="34" charset="0"/>
          </a:endParaRPr>
        </a:p>
      </dgm:t>
    </dgm:pt>
    <dgm:pt modelId="{6FBE97FD-5BF4-4351-8D1E-D7986BE991E8}" type="parTrans" cxnId="{C1C7C2E8-FF31-497F-9C60-984CC7399B24}">
      <dgm:prSet/>
      <dgm:spPr/>
      <dgm:t>
        <a:bodyPr/>
        <a:lstStyle/>
        <a:p>
          <a:endParaRPr lang="en-US"/>
        </a:p>
      </dgm:t>
    </dgm:pt>
    <dgm:pt modelId="{5FCE1F64-5D90-4FD4-A6FD-B0583BF28D49}" type="sibTrans" cxnId="{C1C7C2E8-FF31-497F-9C60-984CC7399B24}">
      <dgm:prSet/>
      <dgm:spPr/>
      <dgm:t>
        <a:bodyPr/>
        <a:lstStyle/>
        <a:p>
          <a:endParaRPr lang="en-US"/>
        </a:p>
      </dgm:t>
    </dgm:pt>
    <dgm:pt modelId="{CE9CBF04-8B27-4CB6-9C71-58EFC14ADFCE}">
      <dgm:prSet phldr="0"/>
      <dgm:spPr>
        <a:solidFill>
          <a:srgbClr val="C36117"/>
        </a:solidFill>
      </dgm:spPr>
      <dgm:t>
        <a:bodyPr/>
        <a:lstStyle/>
        <a:p>
          <a:pPr rtl="0">
            <a:defRPr b="1"/>
          </a:pPr>
          <a:r>
            <a:rPr lang="en-US" b="0" dirty="0">
              <a:latin typeface="Corbel" panose="020B0503020204020204"/>
            </a:rPr>
            <a:t>Payday</a:t>
          </a:r>
        </a:p>
      </dgm:t>
    </dgm:pt>
    <dgm:pt modelId="{AEA539B4-1CFD-4075-8BB1-EA73D110233B}" type="parTrans" cxnId="{C7AB5B91-4123-4812-89EA-7BD19B636057}">
      <dgm:prSet/>
      <dgm:spPr/>
      <dgm:t>
        <a:bodyPr/>
        <a:lstStyle/>
        <a:p>
          <a:endParaRPr lang="en-US"/>
        </a:p>
      </dgm:t>
    </dgm:pt>
    <dgm:pt modelId="{D226068A-2831-4590-ABCA-CD51E0BBD399}" type="sibTrans" cxnId="{C7AB5B91-4123-4812-89EA-7BD19B636057}">
      <dgm:prSet/>
      <dgm:spPr/>
      <dgm:t>
        <a:bodyPr/>
        <a:lstStyle/>
        <a:p>
          <a:endParaRPr lang="en-US"/>
        </a:p>
      </dgm:t>
    </dgm:pt>
    <dgm:pt modelId="{BDFA3CA2-6642-42CD-9480-D7F45AC4627B}">
      <dgm:prSet phldr="0" custT="1"/>
      <dgm:spPr>
        <a:solidFill>
          <a:schemeClr val="bg1">
            <a:lumMod val="85000"/>
            <a:alpha val="90000"/>
          </a:schemeClr>
        </a:solidFill>
      </dgm:spPr>
      <dgm:t>
        <a:bodyPr/>
        <a:lstStyle/>
        <a:p>
          <a:r>
            <a:rPr lang="en-US" sz="1200" b="0" kern="1200" dirty="0">
              <a:latin typeface="Calibri" panose="020F0502020204030204" pitchFamily="34" charset="0"/>
              <a:cs typeface="Calibri" panose="020F0502020204030204" pitchFamily="34" charset="0"/>
            </a:rPr>
            <a:t>If payday falls on a weekend or holiday, your check will be mailed the last working day before the weekend or holiday.</a:t>
          </a:r>
        </a:p>
      </dgm:t>
    </dgm:pt>
    <dgm:pt modelId="{96329424-0DC8-4EE0-BD4C-2FCEC54638A0}" type="parTrans" cxnId="{5B383490-7E43-492F-ADB2-19B0493835E4}">
      <dgm:prSet/>
      <dgm:spPr/>
      <dgm:t>
        <a:bodyPr/>
        <a:lstStyle/>
        <a:p>
          <a:endParaRPr lang="en-US"/>
        </a:p>
      </dgm:t>
    </dgm:pt>
    <dgm:pt modelId="{825C72A9-496D-4836-8039-140F09818393}" type="sibTrans" cxnId="{5B383490-7E43-492F-ADB2-19B0493835E4}">
      <dgm:prSet/>
      <dgm:spPr/>
      <dgm:t>
        <a:bodyPr/>
        <a:lstStyle/>
        <a:p>
          <a:endParaRPr lang="en-US"/>
        </a:p>
      </dgm:t>
    </dgm:pt>
    <dgm:pt modelId="{2E6007CC-4CF3-4B62-9713-947287AA89F9}">
      <dgm:prSet phldr="0"/>
      <dgm:spPr>
        <a:solidFill>
          <a:srgbClr val="EFA54B"/>
        </a:solidFill>
      </dgm:spPr>
      <dgm:t>
        <a:bodyPr/>
        <a:lstStyle/>
        <a:p>
          <a:pPr>
            <a:defRPr b="1"/>
          </a:pPr>
          <a:r>
            <a:rPr lang="en-US" b="1" dirty="0">
              <a:latin typeface="Corbel" panose="020B0503020204020204"/>
            </a:rPr>
            <a:t>There are two pay periods per month:</a:t>
          </a:r>
        </a:p>
      </dgm:t>
    </dgm:pt>
    <dgm:pt modelId="{97E21B43-175F-44B9-9468-673B200F7A5C}" type="parTrans" cxnId="{7CD8D33F-FA6A-4B65-8EF1-61982F402535}">
      <dgm:prSet/>
      <dgm:spPr/>
      <dgm:t>
        <a:bodyPr/>
        <a:lstStyle/>
        <a:p>
          <a:endParaRPr lang="en-US"/>
        </a:p>
      </dgm:t>
    </dgm:pt>
    <dgm:pt modelId="{2FC25268-90EF-4CB7-81B5-534FBA7FE3FB}" type="sibTrans" cxnId="{7CD8D33F-FA6A-4B65-8EF1-61982F402535}">
      <dgm:prSet/>
      <dgm:spPr/>
      <dgm:t>
        <a:bodyPr/>
        <a:lstStyle/>
        <a:p>
          <a:endParaRPr lang="en-US"/>
        </a:p>
      </dgm:t>
    </dgm:pt>
    <dgm:pt modelId="{2245E633-0C79-4366-AE17-E8DDD495FD1F}">
      <dgm:prSet phldr="0" custT="1"/>
      <dgm:spPr>
        <a:solidFill>
          <a:schemeClr val="bg1">
            <a:lumMod val="85000"/>
            <a:alpha val="90000"/>
          </a:schemeClr>
        </a:solidFill>
      </dgm:spPr>
      <dgm:t>
        <a:bodyPr/>
        <a:lstStyle/>
        <a:p>
          <a:r>
            <a:rPr lang="en-US" sz="1200" b="0" dirty="0">
              <a:latin typeface="Calibri" panose="020F0502020204030204" pitchFamily="34" charset="0"/>
              <a:cs typeface="Calibri" panose="020F0502020204030204" pitchFamily="34" charset="0"/>
            </a:rPr>
            <a:t>The</a:t>
          </a:r>
          <a:r>
            <a:rPr lang="en-US" sz="1200" dirty="0">
              <a:latin typeface="Calibri" panose="020F0502020204030204" pitchFamily="34" charset="0"/>
              <a:cs typeface="Calibri" panose="020F0502020204030204" pitchFamily="34" charset="0"/>
            </a:rPr>
            <a:t> deadline found on your student portal is a District deadline not the student deadline.</a:t>
          </a:r>
        </a:p>
      </dgm:t>
    </dgm:pt>
    <dgm:pt modelId="{C7614DC0-1AA3-4289-9D50-8233764CB6E3}" type="parTrans" cxnId="{9A526FBB-5762-4E56-94F4-4E5B0CBD19B6}">
      <dgm:prSet/>
      <dgm:spPr/>
      <dgm:t>
        <a:bodyPr/>
        <a:lstStyle/>
        <a:p>
          <a:endParaRPr lang="en-US"/>
        </a:p>
      </dgm:t>
    </dgm:pt>
    <dgm:pt modelId="{DE031F67-2D48-43E9-B64C-5EFB054591FC}" type="sibTrans" cxnId="{9A526FBB-5762-4E56-94F4-4E5B0CBD19B6}">
      <dgm:prSet/>
      <dgm:spPr/>
      <dgm:t>
        <a:bodyPr/>
        <a:lstStyle/>
        <a:p>
          <a:endParaRPr lang="en-US"/>
        </a:p>
      </dgm:t>
    </dgm:pt>
    <dgm:pt modelId="{47493EC4-39EE-4591-8984-6376137AB06E}">
      <dgm:prSet phldr="0" custT="1"/>
      <dgm:spPr>
        <a:solidFill>
          <a:schemeClr val="bg1">
            <a:lumMod val="85000"/>
            <a:alpha val="90000"/>
          </a:schemeClr>
        </a:solidFill>
      </dgm:spPr>
      <dgm:t>
        <a:bodyPr/>
        <a:lstStyle/>
        <a:p>
          <a:pPr rtl="0"/>
          <a:r>
            <a:rPr lang="en-US" sz="1400" b="0" dirty="0">
              <a:latin typeface="Calibri" panose="020F0502020204030204" pitchFamily="34" charset="0"/>
              <a:cs typeface="Calibri" panose="020F0502020204030204" pitchFamily="34" charset="0"/>
            </a:rPr>
            <a:t>You report your hours worked 2x per month </a:t>
          </a:r>
        </a:p>
      </dgm:t>
    </dgm:pt>
    <dgm:pt modelId="{4CB3005D-234D-4427-90B7-9A71C4F52A25}" type="parTrans" cxnId="{36DCA4E9-1527-4886-A64B-4A39D53FC3E1}">
      <dgm:prSet/>
      <dgm:spPr/>
      <dgm:t>
        <a:bodyPr/>
        <a:lstStyle/>
        <a:p>
          <a:endParaRPr lang="en-US"/>
        </a:p>
      </dgm:t>
    </dgm:pt>
    <dgm:pt modelId="{6F98F016-9406-48F6-B4BD-F64E3E6EFDD0}" type="sibTrans" cxnId="{36DCA4E9-1527-4886-A64B-4A39D53FC3E1}">
      <dgm:prSet/>
      <dgm:spPr/>
      <dgm:t>
        <a:bodyPr/>
        <a:lstStyle/>
        <a:p>
          <a:endParaRPr lang="en-US"/>
        </a:p>
      </dgm:t>
    </dgm:pt>
    <dgm:pt modelId="{E29B0037-F6B0-4A02-9AB9-4EC005AF4431}">
      <dgm:prSet phldr="0" custT="1"/>
      <dgm:spPr>
        <a:solidFill>
          <a:schemeClr val="bg1">
            <a:lumMod val="85000"/>
            <a:alpha val="90000"/>
          </a:schemeClr>
        </a:solidFill>
      </dgm:spPr>
      <dgm:t>
        <a:bodyPr/>
        <a:lstStyle/>
        <a:p>
          <a:pPr>
            <a:defRPr b="1"/>
          </a:pPr>
          <a:r>
            <a:rPr lang="en-US" sz="1200" b="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Checks</a:t>
          </a:r>
          <a:r>
            <a:rPr lang="en-US" sz="1200" b="0" kern="1200" dirty="0">
              <a:latin typeface="Calibri" panose="020F0502020204030204" pitchFamily="34" charset="0"/>
              <a:cs typeface="Calibri" panose="020F0502020204030204" pitchFamily="34" charset="0"/>
            </a:rPr>
            <a:t> are mailed on the 10</a:t>
          </a:r>
          <a:r>
            <a:rPr lang="en-US" sz="1200" kern="1200" baseline="300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th</a:t>
          </a:r>
          <a:r>
            <a:rPr lang="en-US" sz="1200" b="0" kern="1200" dirty="0">
              <a:latin typeface="Calibri" panose="020F0502020204030204" pitchFamily="34" charset="0"/>
              <a:cs typeface="Calibri" panose="020F0502020204030204" pitchFamily="34" charset="0"/>
            </a:rPr>
            <a:t> and 25</a:t>
          </a:r>
          <a:r>
            <a:rPr lang="en-US" sz="1200" kern="1200" baseline="300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th</a:t>
          </a:r>
          <a:r>
            <a:rPr lang="en-US" sz="1200" b="0" kern="1200" dirty="0">
              <a:latin typeface="Calibri" panose="020F0502020204030204" pitchFamily="34" charset="0"/>
              <a:cs typeface="Calibri" panose="020F0502020204030204" pitchFamily="34" charset="0"/>
            </a:rPr>
            <a:t> of the month</a:t>
          </a:r>
          <a:endParaRPr lang="en-US" sz="1200" kern="1200" dirty="0">
            <a:latin typeface="Calibri" panose="020F0502020204030204" pitchFamily="34" charset="0"/>
            <a:cs typeface="Calibri" panose="020F0502020204030204" pitchFamily="34" charset="0"/>
          </a:endParaRPr>
        </a:p>
      </dgm:t>
    </dgm:pt>
    <dgm:pt modelId="{88A04351-38CD-420F-9314-9B675D58F0D3}" type="parTrans" cxnId="{C114A250-E946-44FE-86F2-5FCC6C29A2CD}">
      <dgm:prSet/>
      <dgm:spPr/>
      <dgm:t>
        <a:bodyPr/>
        <a:lstStyle/>
        <a:p>
          <a:endParaRPr lang="en-US"/>
        </a:p>
      </dgm:t>
    </dgm:pt>
    <dgm:pt modelId="{C6B37CE7-5B3B-49A3-95B9-A64A5CD4C25F}" type="sibTrans" cxnId="{C114A250-E946-44FE-86F2-5FCC6C29A2CD}">
      <dgm:prSet/>
      <dgm:spPr/>
      <dgm:t>
        <a:bodyPr/>
        <a:lstStyle/>
        <a:p>
          <a:endParaRPr lang="en-US"/>
        </a:p>
      </dgm:t>
    </dgm:pt>
    <dgm:pt modelId="{D0FDC896-62F9-4EF7-85B1-F7AC21662EBF}" type="pres">
      <dgm:prSet presAssocID="{3BD4FB86-DAA0-4865-9372-0F0915CEB0E4}" presName="Name0" presStyleCnt="0">
        <dgm:presLayoutVars>
          <dgm:dir/>
          <dgm:animLvl val="lvl"/>
          <dgm:resizeHandles val="exact"/>
        </dgm:presLayoutVars>
      </dgm:prSet>
      <dgm:spPr/>
    </dgm:pt>
    <dgm:pt modelId="{FE8157E0-960B-44DC-8BA8-EF93F7523B14}" type="pres">
      <dgm:prSet presAssocID="{C4691C16-3A50-43BA-A8FA-32AF6A51F582}" presName="linNode" presStyleCnt="0"/>
      <dgm:spPr/>
    </dgm:pt>
    <dgm:pt modelId="{7E7BF427-CFAB-4D67-A997-C34FADC10D66}" type="pres">
      <dgm:prSet presAssocID="{C4691C16-3A50-43BA-A8FA-32AF6A51F582}" presName="parentText" presStyleLbl="node1" presStyleIdx="0" presStyleCnt="5">
        <dgm:presLayoutVars>
          <dgm:chMax val="1"/>
          <dgm:bulletEnabled val="1"/>
        </dgm:presLayoutVars>
      </dgm:prSet>
      <dgm:spPr/>
    </dgm:pt>
    <dgm:pt modelId="{C8A5FB4B-1BAA-4860-A01E-6746F77145A0}" type="pres">
      <dgm:prSet presAssocID="{C4691C16-3A50-43BA-A8FA-32AF6A51F582}" presName="descendantText" presStyleLbl="alignAccFollowNode1" presStyleIdx="0" presStyleCnt="5" custLinFactNeighborX="0" custLinFactNeighborY="0">
        <dgm:presLayoutVars>
          <dgm:bulletEnabled val="1"/>
        </dgm:presLayoutVars>
      </dgm:prSet>
      <dgm:spPr/>
    </dgm:pt>
    <dgm:pt modelId="{FBBB8C0F-442C-425C-BEFD-38126AF3AF2C}" type="pres">
      <dgm:prSet presAssocID="{67D760AC-D0B3-4B79-B522-CA18686AF8BD}" presName="sp" presStyleCnt="0"/>
      <dgm:spPr/>
    </dgm:pt>
    <dgm:pt modelId="{16FCA804-772C-47F2-8368-CDF9A6347F1B}" type="pres">
      <dgm:prSet presAssocID="{2E6007CC-4CF3-4B62-9713-947287AA89F9}" presName="linNode" presStyleCnt="0"/>
      <dgm:spPr/>
    </dgm:pt>
    <dgm:pt modelId="{CB536062-5F29-48E9-BBC3-FEA58DF04D89}" type="pres">
      <dgm:prSet presAssocID="{2E6007CC-4CF3-4B62-9713-947287AA89F9}" presName="parentText" presStyleLbl="node1" presStyleIdx="1" presStyleCnt="5">
        <dgm:presLayoutVars>
          <dgm:chMax val="1"/>
          <dgm:bulletEnabled val="1"/>
        </dgm:presLayoutVars>
      </dgm:prSet>
      <dgm:spPr/>
    </dgm:pt>
    <dgm:pt modelId="{82045046-9F8F-4ABD-AF39-B7BCF189B3C9}" type="pres">
      <dgm:prSet presAssocID="{2E6007CC-4CF3-4B62-9713-947287AA89F9}" presName="descendantText" presStyleLbl="alignAccFollowNode1" presStyleIdx="1" presStyleCnt="5">
        <dgm:presLayoutVars>
          <dgm:bulletEnabled val="1"/>
        </dgm:presLayoutVars>
      </dgm:prSet>
      <dgm:spPr/>
    </dgm:pt>
    <dgm:pt modelId="{84DD30C4-8A05-46FE-9569-9A0186AD1003}" type="pres">
      <dgm:prSet presAssocID="{2FC25268-90EF-4CB7-81B5-534FBA7FE3FB}" presName="sp" presStyleCnt="0"/>
      <dgm:spPr/>
    </dgm:pt>
    <dgm:pt modelId="{3BC75928-0DEF-4E47-90BC-0649B1B39D9B}" type="pres">
      <dgm:prSet presAssocID="{F7802414-C154-4330-83FD-D21AB1483508}" presName="linNode" presStyleCnt="0"/>
      <dgm:spPr/>
    </dgm:pt>
    <dgm:pt modelId="{52B6B08B-9BBF-42D9-8583-6F5609080000}" type="pres">
      <dgm:prSet presAssocID="{F7802414-C154-4330-83FD-D21AB1483508}" presName="parentText" presStyleLbl="node1" presStyleIdx="2" presStyleCnt="5">
        <dgm:presLayoutVars>
          <dgm:chMax val="1"/>
          <dgm:bulletEnabled val="1"/>
        </dgm:presLayoutVars>
      </dgm:prSet>
      <dgm:spPr/>
    </dgm:pt>
    <dgm:pt modelId="{08313E67-B7CA-45F7-8CE2-CAA3B5C9F1D7}" type="pres">
      <dgm:prSet presAssocID="{F7802414-C154-4330-83FD-D21AB1483508}" presName="descendantText" presStyleLbl="alignAccFollowNode1" presStyleIdx="2" presStyleCnt="5" custLinFactNeighborX="2057" custLinFactNeighborY="-1483">
        <dgm:presLayoutVars>
          <dgm:bulletEnabled val="1"/>
        </dgm:presLayoutVars>
      </dgm:prSet>
      <dgm:spPr/>
    </dgm:pt>
    <dgm:pt modelId="{15A9AA56-F20C-4EF2-ADC2-3294D6BE1C32}" type="pres">
      <dgm:prSet presAssocID="{4C680353-A9BE-4DB6-8FDA-141620C8DC8C}" presName="sp" presStyleCnt="0"/>
      <dgm:spPr/>
    </dgm:pt>
    <dgm:pt modelId="{1DBFAB6D-861A-48AB-AF89-971E0E9DD7CC}" type="pres">
      <dgm:prSet presAssocID="{B24921F5-10F7-49D3-B40C-A1A2E8B1551A}" presName="linNode" presStyleCnt="0"/>
      <dgm:spPr/>
    </dgm:pt>
    <dgm:pt modelId="{BBA75D9C-AFD4-4050-B248-8EA9CAD26847}" type="pres">
      <dgm:prSet presAssocID="{B24921F5-10F7-49D3-B40C-A1A2E8B1551A}" presName="parentText" presStyleLbl="node1" presStyleIdx="3" presStyleCnt="5" custScaleY="94080">
        <dgm:presLayoutVars>
          <dgm:chMax val="1"/>
          <dgm:bulletEnabled val="1"/>
        </dgm:presLayoutVars>
      </dgm:prSet>
      <dgm:spPr/>
    </dgm:pt>
    <dgm:pt modelId="{3FBD07ED-8553-4B1E-8946-B0840885D7D5}" type="pres">
      <dgm:prSet presAssocID="{B24921F5-10F7-49D3-B40C-A1A2E8B1551A}" presName="descendantText" presStyleLbl="alignAccFollowNode1" presStyleIdx="3" presStyleCnt="5">
        <dgm:presLayoutVars>
          <dgm:bulletEnabled val="1"/>
        </dgm:presLayoutVars>
      </dgm:prSet>
      <dgm:spPr/>
    </dgm:pt>
    <dgm:pt modelId="{47D6C808-A792-4D46-B554-CC6851EDB5A4}" type="pres">
      <dgm:prSet presAssocID="{AF1B737E-EBFD-4B47-AA06-4CB3E535ED1D}" presName="sp" presStyleCnt="0"/>
      <dgm:spPr/>
    </dgm:pt>
    <dgm:pt modelId="{9841A990-CF01-46E1-9369-F14B27292C0A}" type="pres">
      <dgm:prSet presAssocID="{CE9CBF04-8B27-4CB6-9C71-58EFC14ADFCE}" presName="linNode" presStyleCnt="0"/>
      <dgm:spPr/>
    </dgm:pt>
    <dgm:pt modelId="{9DF8F351-75B5-43CF-93C6-924EBD881275}" type="pres">
      <dgm:prSet presAssocID="{CE9CBF04-8B27-4CB6-9C71-58EFC14ADFCE}" presName="parentText" presStyleLbl="node1" presStyleIdx="4" presStyleCnt="5" custScaleX="132080" custScaleY="127318" custLinFactNeighborX="818" custLinFactNeighborY="-1468">
        <dgm:presLayoutVars>
          <dgm:chMax val="1"/>
          <dgm:bulletEnabled val="1"/>
        </dgm:presLayoutVars>
      </dgm:prSet>
      <dgm:spPr/>
    </dgm:pt>
    <dgm:pt modelId="{AFB2D7B8-3DAE-487C-B8B9-CA69E8F0D581}" type="pres">
      <dgm:prSet presAssocID="{CE9CBF04-8B27-4CB6-9C71-58EFC14ADFCE}" presName="descendantText" presStyleLbl="alignAccFollowNode1" presStyleIdx="4" presStyleCnt="5" custScaleX="130556" custScaleY="150163" custLinFactNeighborX="-5031" custLinFactNeighborY="-1836">
        <dgm:presLayoutVars>
          <dgm:bulletEnabled val="1"/>
        </dgm:presLayoutVars>
      </dgm:prSet>
      <dgm:spPr/>
    </dgm:pt>
  </dgm:ptLst>
  <dgm:cxnLst>
    <dgm:cxn modelId="{FB34B614-F29B-465F-943A-43061959D154}" type="presOf" srcId="{E29B0037-F6B0-4A02-9AB9-4EC005AF4431}" destId="{AFB2D7B8-3DAE-487C-B8B9-CA69E8F0D581}" srcOrd="0" destOrd="0" presId="urn:microsoft.com/office/officeart/2005/8/layout/vList5"/>
    <dgm:cxn modelId="{26EE6A28-A55C-44E3-A169-C5838B68C8B1}" srcId="{3BD4FB86-DAA0-4865-9372-0F0915CEB0E4}" destId="{F7802414-C154-4330-83FD-D21AB1483508}" srcOrd="2" destOrd="0" parTransId="{2BEE004E-A494-4EB0-9587-617729A958A7}" sibTransId="{4C680353-A9BE-4DB6-8FDA-141620C8DC8C}"/>
    <dgm:cxn modelId="{F4A0C42A-9010-4F7D-A185-A091A55E1DA9}" srcId="{3BD4FB86-DAA0-4865-9372-0F0915CEB0E4}" destId="{B24921F5-10F7-49D3-B40C-A1A2E8B1551A}" srcOrd="3" destOrd="0" parTransId="{25758292-CC04-4994-8483-F42576EDA901}" sibTransId="{AF1B737E-EBFD-4B47-AA06-4CB3E535ED1D}"/>
    <dgm:cxn modelId="{91EF3734-BECF-4D98-99C3-5F44AF84DB38}" srcId="{2E6007CC-4CF3-4B62-9713-947287AA89F9}" destId="{D1AC915E-A646-4D30-A359-4B99F3B48F27}" srcOrd="1" destOrd="0" parTransId="{8C943953-6C36-4B6A-AF68-0BDD0A612DF6}" sibTransId="{F107A4B2-6D0D-4A18-8B91-DED7B72C972D}"/>
    <dgm:cxn modelId="{77F7263E-EB10-44AE-BE82-1166D6ECD710}" type="presOf" srcId="{BDFA3CA2-6642-42CD-9480-D7F45AC4627B}" destId="{AFB2D7B8-3DAE-487C-B8B9-CA69E8F0D581}" srcOrd="0" destOrd="1" presId="urn:microsoft.com/office/officeart/2005/8/layout/vList5"/>
    <dgm:cxn modelId="{7CD8D33F-FA6A-4B65-8EF1-61982F402535}" srcId="{3BD4FB86-DAA0-4865-9372-0F0915CEB0E4}" destId="{2E6007CC-4CF3-4B62-9713-947287AA89F9}" srcOrd="1" destOrd="0" parTransId="{97E21B43-175F-44B9-9468-673B200F7A5C}" sibTransId="{2FC25268-90EF-4CB7-81B5-534FBA7FE3FB}"/>
    <dgm:cxn modelId="{D80A0562-8D14-4BB1-9A2A-2F754543F6B4}" type="presOf" srcId="{ABCE6C17-1997-4696-AF39-ED59FC2686EB}" destId="{08313E67-B7CA-45F7-8CE2-CAA3B5C9F1D7}" srcOrd="0" destOrd="1" presId="urn:microsoft.com/office/officeart/2005/8/layout/vList5"/>
    <dgm:cxn modelId="{455A8D6B-B4C7-4D4E-BEA5-842E1FE6883B}" type="presOf" srcId="{F7802414-C154-4330-83FD-D21AB1483508}" destId="{52B6B08B-9BBF-42D9-8583-6F5609080000}" srcOrd="0" destOrd="0" presId="urn:microsoft.com/office/officeart/2005/8/layout/vList5"/>
    <dgm:cxn modelId="{C114A250-E946-44FE-86F2-5FCC6C29A2CD}" srcId="{CE9CBF04-8B27-4CB6-9C71-58EFC14ADFCE}" destId="{E29B0037-F6B0-4A02-9AB9-4EC005AF4431}" srcOrd="0" destOrd="0" parTransId="{88A04351-38CD-420F-9314-9B675D58F0D3}" sibTransId="{C6B37CE7-5B3B-49A3-95B9-A64A5CD4C25F}"/>
    <dgm:cxn modelId="{C9B86559-11D0-4C12-ACA6-C1721D9D53EA}" type="presOf" srcId="{B8F16764-74F4-4271-A469-F2413861E4DF}" destId="{82045046-9F8F-4ABD-AF39-B7BCF189B3C9}" srcOrd="0" destOrd="0" presId="urn:microsoft.com/office/officeart/2005/8/layout/vList5"/>
    <dgm:cxn modelId="{9732467A-F60B-43C1-A91F-9301DE33229B}" type="presOf" srcId="{47493EC4-39EE-4591-8984-6376137AB06E}" destId="{C8A5FB4B-1BAA-4860-A01E-6746F77145A0}" srcOrd="0" destOrd="0" presId="urn:microsoft.com/office/officeart/2005/8/layout/vList5"/>
    <dgm:cxn modelId="{7464735A-72ED-4A45-AB72-FFD72A99D6A8}" type="presOf" srcId="{3BD4FB86-DAA0-4865-9372-0F0915CEB0E4}" destId="{D0FDC896-62F9-4EF7-85B1-F7AC21662EBF}" srcOrd="0" destOrd="0" presId="urn:microsoft.com/office/officeart/2005/8/layout/vList5"/>
    <dgm:cxn modelId="{F5533E81-C091-4E3F-9286-F16E4A55A194}" srcId="{F7802414-C154-4330-83FD-D21AB1483508}" destId="{ABCE6C17-1997-4696-AF39-ED59FC2686EB}" srcOrd="1" destOrd="0" parTransId="{6F24A34E-6DCE-43F1-9AF3-1DB565B95BD3}" sibTransId="{B1A5385E-A791-4DA1-A2BA-2E6A9802C2A5}"/>
    <dgm:cxn modelId="{5B383490-7E43-492F-ADB2-19B0493835E4}" srcId="{CE9CBF04-8B27-4CB6-9C71-58EFC14ADFCE}" destId="{BDFA3CA2-6642-42CD-9480-D7F45AC4627B}" srcOrd="1" destOrd="0" parTransId="{96329424-0DC8-4EE0-BD4C-2FCEC54638A0}" sibTransId="{825C72A9-496D-4836-8039-140F09818393}"/>
    <dgm:cxn modelId="{80F9E590-3994-415D-A263-43B4362E21D9}" srcId="{2E6007CC-4CF3-4B62-9713-947287AA89F9}" destId="{B8F16764-74F4-4271-A469-F2413861E4DF}" srcOrd="0" destOrd="0" parTransId="{A014ABF8-4301-419A-8742-5118A08C3FBE}" sibTransId="{5F2391D0-0ECA-412B-8985-5E04D6DFD00F}"/>
    <dgm:cxn modelId="{4DEF3191-37CA-40A4-84C8-DBAAB52B7023}" type="presOf" srcId="{D1AC915E-A646-4D30-A359-4B99F3B48F27}" destId="{82045046-9F8F-4ABD-AF39-B7BCF189B3C9}" srcOrd="0" destOrd="1" presId="urn:microsoft.com/office/officeart/2005/8/layout/vList5"/>
    <dgm:cxn modelId="{C7AB5B91-4123-4812-89EA-7BD19B636057}" srcId="{3BD4FB86-DAA0-4865-9372-0F0915CEB0E4}" destId="{CE9CBF04-8B27-4CB6-9C71-58EFC14ADFCE}" srcOrd="4" destOrd="0" parTransId="{AEA539B4-1CFD-4075-8BB1-EA73D110233B}" sibTransId="{D226068A-2831-4590-ABCA-CD51E0BBD399}"/>
    <dgm:cxn modelId="{E81A849D-3798-470C-BFDD-856E97F6E46E}" srcId="{3BD4FB86-DAA0-4865-9372-0F0915CEB0E4}" destId="{C4691C16-3A50-43BA-A8FA-32AF6A51F582}" srcOrd="0" destOrd="0" parTransId="{70FF8CBF-7B3D-45CC-B786-DBE98E936F1C}" sibTransId="{67D760AC-D0B3-4B79-B522-CA18686AF8BD}"/>
    <dgm:cxn modelId="{BDB664A7-2545-434C-BA09-8E67CECF8470}" type="presOf" srcId="{ADD8B17C-561D-4C83-986F-6979F5E27906}" destId="{AFB2D7B8-3DAE-487C-B8B9-CA69E8F0D581}" srcOrd="0" destOrd="2" presId="urn:microsoft.com/office/officeart/2005/8/layout/vList5"/>
    <dgm:cxn modelId="{9A526FBB-5762-4E56-94F4-4E5B0CBD19B6}" srcId="{B24921F5-10F7-49D3-B40C-A1A2E8B1551A}" destId="{2245E633-0C79-4366-AE17-E8DDD495FD1F}" srcOrd="0" destOrd="0" parTransId="{C7614DC0-1AA3-4289-9D50-8233764CB6E3}" sibTransId="{DE031F67-2D48-43E9-B64C-5EFB054591FC}"/>
    <dgm:cxn modelId="{D25F7FCE-C36F-4C57-BE92-7D4C1BE6549A}" type="presOf" srcId="{B24921F5-10F7-49D3-B40C-A1A2E8B1551A}" destId="{BBA75D9C-AFD4-4050-B248-8EA9CAD26847}" srcOrd="0" destOrd="0" presId="urn:microsoft.com/office/officeart/2005/8/layout/vList5"/>
    <dgm:cxn modelId="{C92AF8D1-1A41-409A-90DE-F3BBBCA5E743}" type="presOf" srcId="{2245E633-0C79-4366-AE17-E8DDD495FD1F}" destId="{3FBD07ED-8553-4B1E-8946-B0840885D7D5}" srcOrd="0" destOrd="0" presId="urn:microsoft.com/office/officeart/2005/8/layout/vList5"/>
    <dgm:cxn modelId="{69FBA1DA-1F70-4A11-8B57-DCB74801ED54}" srcId="{F7802414-C154-4330-83FD-D21AB1483508}" destId="{25096F1D-A987-4178-BE5D-5A7F225583F1}" srcOrd="0" destOrd="0" parTransId="{5F21DA76-E6E5-4280-9B44-C77274620CFB}" sibTransId="{A7FC5C4F-6037-4390-99A2-ECB1B81A6343}"/>
    <dgm:cxn modelId="{C1C7C2E8-FF31-497F-9C60-984CC7399B24}" srcId="{CE9CBF04-8B27-4CB6-9C71-58EFC14ADFCE}" destId="{ADD8B17C-561D-4C83-986F-6979F5E27906}" srcOrd="2" destOrd="0" parTransId="{6FBE97FD-5BF4-4351-8D1E-D7986BE991E8}" sibTransId="{5FCE1F64-5D90-4FD4-A6FD-B0583BF28D49}"/>
    <dgm:cxn modelId="{36DCA4E9-1527-4886-A64B-4A39D53FC3E1}" srcId="{C4691C16-3A50-43BA-A8FA-32AF6A51F582}" destId="{47493EC4-39EE-4591-8984-6376137AB06E}" srcOrd="0" destOrd="0" parTransId="{4CB3005D-234D-4427-90B7-9A71C4F52A25}" sibTransId="{6F98F016-9406-48F6-B4BD-F64E3E6EFDD0}"/>
    <dgm:cxn modelId="{D5F048EB-55F5-45BF-9709-58CF430F2051}" type="presOf" srcId="{25096F1D-A987-4178-BE5D-5A7F225583F1}" destId="{08313E67-B7CA-45F7-8CE2-CAA3B5C9F1D7}" srcOrd="0" destOrd="0" presId="urn:microsoft.com/office/officeart/2005/8/layout/vList5"/>
    <dgm:cxn modelId="{C25F10ED-7770-4981-B841-DF6A4316C79F}" type="presOf" srcId="{C4691C16-3A50-43BA-A8FA-32AF6A51F582}" destId="{7E7BF427-CFAB-4D67-A997-C34FADC10D66}" srcOrd="0" destOrd="0" presId="urn:microsoft.com/office/officeart/2005/8/layout/vList5"/>
    <dgm:cxn modelId="{71B564ED-5FC7-4A5A-935D-48BCA1C095C8}" type="presOf" srcId="{CE9CBF04-8B27-4CB6-9C71-58EFC14ADFCE}" destId="{9DF8F351-75B5-43CF-93C6-924EBD881275}" srcOrd="0" destOrd="0" presId="urn:microsoft.com/office/officeart/2005/8/layout/vList5"/>
    <dgm:cxn modelId="{AB4D42F9-12B4-4BD7-8848-AF6D2311134D}" type="presOf" srcId="{2E6007CC-4CF3-4B62-9713-947287AA89F9}" destId="{CB536062-5F29-48E9-BBC3-FEA58DF04D89}" srcOrd="0" destOrd="0" presId="urn:microsoft.com/office/officeart/2005/8/layout/vList5"/>
    <dgm:cxn modelId="{A94FF093-245D-4D79-BBA9-20F9DA10355E}" type="presParOf" srcId="{D0FDC896-62F9-4EF7-85B1-F7AC21662EBF}" destId="{FE8157E0-960B-44DC-8BA8-EF93F7523B14}" srcOrd="0" destOrd="0" presId="urn:microsoft.com/office/officeart/2005/8/layout/vList5"/>
    <dgm:cxn modelId="{65732942-B871-4677-897D-2457EBA8E7D4}" type="presParOf" srcId="{FE8157E0-960B-44DC-8BA8-EF93F7523B14}" destId="{7E7BF427-CFAB-4D67-A997-C34FADC10D66}" srcOrd="0" destOrd="0" presId="urn:microsoft.com/office/officeart/2005/8/layout/vList5"/>
    <dgm:cxn modelId="{D90C4D6B-008F-444E-A1CB-B147CE465A4E}" type="presParOf" srcId="{FE8157E0-960B-44DC-8BA8-EF93F7523B14}" destId="{C8A5FB4B-1BAA-4860-A01E-6746F77145A0}" srcOrd="1" destOrd="0" presId="urn:microsoft.com/office/officeart/2005/8/layout/vList5"/>
    <dgm:cxn modelId="{C176660C-2E8E-4F7E-A214-586427FF7D7E}" type="presParOf" srcId="{D0FDC896-62F9-4EF7-85B1-F7AC21662EBF}" destId="{FBBB8C0F-442C-425C-BEFD-38126AF3AF2C}" srcOrd="1" destOrd="0" presId="urn:microsoft.com/office/officeart/2005/8/layout/vList5"/>
    <dgm:cxn modelId="{7647D0FA-5FAA-4B1A-B3EC-002CAECB2EA7}" type="presParOf" srcId="{D0FDC896-62F9-4EF7-85B1-F7AC21662EBF}" destId="{16FCA804-772C-47F2-8368-CDF9A6347F1B}" srcOrd="2" destOrd="0" presId="urn:microsoft.com/office/officeart/2005/8/layout/vList5"/>
    <dgm:cxn modelId="{F1079616-0A6F-43F5-9391-453D0975250D}" type="presParOf" srcId="{16FCA804-772C-47F2-8368-CDF9A6347F1B}" destId="{CB536062-5F29-48E9-BBC3-FEA58DF04D89}" srcOrd="0" destOrd="0" presId="urn:microsoft.com/office/officeart/2005/8/layout/vList5"/>
    <dgm:cxn modelId="{1F18ECCF-393A-474B-8D67-28B9514FEF05}" type="presParOf" srcId="{16FCA804-772C-47F2-8368-CDF9A6347F1B}" destId="{82045046-9F8F-4ABD-AF39-B7BCF189B3C9}" srcOrd="1" destOrd="0" presId="urn:microsoft.com/office/officeart/2005/8/layout/vList5"/>
    <dgm:cxn modelId="{4113FE63-C22E-420A-AB24-A967348FBC55}" type="presParOf" srcId="{D0FDC896-62F9-4EF7-85B1-F7AC21662EBF}" destId="{84DD30C4-8A05-46FE-9569-9A0186AD1003}" srcOrd="3" destOrd="0" presId="urn:microsoft.com/office/officeart/2005/8/layout/vList5"/>
    <dgm:cxn modelId="{E98BC99B-06B2-40B6-860C-301EA87C43B3}" type="presParOf" srcId="{D0FDC896-62F9-4EF7-85B1-F7AC21662EBF}" destId="{3BC75928-0DEF-4E47-90BC-0649B1B39D9B}" srcOrd="4" destOrd="0" presId="urn:microsoft.com/office/officeart/2005/8/layout/vList5"/>
    <dgm:cxn modelId="{6F60BB06-DD4A-4606-96E9-BC53ED8A1808}" type="presParOf" srcId="{3BC75928-0DEF-4E47-90BC-0649B1B39D9B}" destId="{52B6B08B-9BBF-42D9-8583-6F5609080000}" srcOrd="0" destOrd="0" presId="urn:microsoft.com/office/officeart/2005/8/layout/vList5"/>
    <dgm:cxn modelId="{CF094818-0177-42BB-B6A8-ED102656F35C}" type="presParOf" srcId="{3BC75928-0DEF-4E47-90BC-0649B1B39D9B}" destId="{08313E67-B7CA-45F7-8CE2-CAA3B5C9F1D7}" srcOrd="1" destOrd="0" presId="urn:microsoft.com/office/officeart/2005/8/layout/vList5"/>
    <dgm:cxn modelId="{CC6C1818-08A3-4A38-A662-0F8079ED5EC0}" type="presParOf" srcId="{D0FDC896-62F9-4EF7-85B1-F7AC21662EBF}" destId="{15A9AA56-F20C-4EF2-ADC2-3294D6BE1C32}" srcOrd="5" destOrd="0" presId="urn:microsoft.com/office/officeart/2005/8/layout/vList5"/>
    <dgm:cxn modelId="{0D34C646-6D93-4A9F-845D-5DCB2B7CC7D5}" type="presParOf" srcId="{D0FDC896-62F9-4EF7-85B1-F7AC21662EBF}" destId="{1DBFAB6D-861A-48AB-AF89-971E0E9DD7CC}" srcOrd="6" destOrd="0" presId="urn:microsoft.com/office/officeart/2005/8/layout/vList5"/>
    <dgm:cxn modelId="{1F22C898-EA76-492C-97DE-3D00A0EBAF9F}" type="presParOf" srcId="{1DBFAB6D-861A-48AB-AF89-971E0E9DD7CC}" destId="{BBA75D9C-AFD4-4050-B248-8EA9CAD26847}" srcOrd="0" destOrd="0" presId="urn:microsoft.com/office/officeart/2005/8/layout/vList5"/>
    <dgm:cxn modelId="{13D34933-614D-4011-8A53-04E8290CB2AF}" type="presParOf" srcId="{1DBFAB6D-861A-48AB-AF89-971E0E9DD7CC}" destId="{3FBD07ED-8553-4B1E-8946-B0840885D7D5}" srcOrd="1" destOrd="0" presId="urn:microsoft.com/office/officeart/2005/8/layout/vList5"/>
    <dgm:cxn modelId="{5D73E4B8-2622-4AA0-9150-CF49AF8BFAF4}" type="presParOf" srcId="{D0FDC896-62F9-4EF7-85B1-F7AC21662EBF}" destId="{47D6C808-A792-4D46-B554-CC6851EDB5A4}" srcOrd="7" destOrd="0" presId="urn:microsoft.com/office/officeart/2005/8/layout/vList5"/>
    <dgm:cxn modelId="{E39DF134-9764-4A53-A006-F6AB7A0A897B}" type="presParOf" srcId="{D0FDC896-62F9-4EF7-85B1-F7AC21662EBF}" destId="{9841A990-CF01-46E1-9369-F14B27292C0A}" srcOrd="8" destOrd="0" presId="urn:microsoft.com/office/officeart/2005/8/layout/vList5"/>
    <dgm:cxn modelId="{4DAB536B-BC97-44BA-A4B0-A10E5DF7CD77}" type="presParOf" srcId="{9841A990-CF01-46E1-9369-F14B27292C0A}" destId="{9DF8F351-75B5-43CF-93C6-924EBD881275}" srcOrd="0" destOrd="0" presId="urn:microsoft.com/office/officeart/2005/8/layout/vList5"/>
    <dgm:cxn modelId="{EBBED9AF-ED6D-4D95-8629-74FF9AEE28D3}" type="presParOf" srcId="{9841A990-CF01-46E1-9369-F14B27292C0A}" destId="{AFB2D7B8-3DAE-487C-B8B9-CA69E8F0D58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C0FE7D-E0A6-49A9-ABE7-0021F025D7E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D3A344E-833A-40AF-A37A-C2334F28B8B4}">
      <dgm:prSet/>
      <dgm:spPr/>
      <dgm:t>
        <a:bodyPr/>
        <a:lstStyle/>
        <a:p>
          <a:r>
            <a:rPr lang="en-US"/>
            <a:t>Employment is at-will and non-contractual</a:t>
          </a:r>
        </a:p>
      </dgm:t>
    </dgm:pt>
    <dgm:pt modelId="{B0B59899-7FB2-4DF7-93C3-F97650319E15}" type="parTrans" cxnId="{05F012AF-E04D-4665-A4AE-A9C42F384557}">
      <dgm:prSet/>
      <dgm:spPr/>
      <dgm:t>
        <a:bodyPr/>
        <a:lstStyle/>
        <a:p>
          <a:endParaRPr lang="en-US"/>
        </a:p>
      </dgm:t>
    </dgm:pt>
    <dgm:pt modelId="{006E1920-10E1-4477-98D6-FCE788345612}" type="sibTrans" cxnId="{05F012AF-E04D-4665-A4AE-A9C42F384557}">
      <dgm:prSet/>
      <dgm:spPr/>
      <dgm:t>
        <a:bodyPr/>
        <a:lstStyle/>
        <a:p>
          <a:endParaRPr lang="en-US"/>
        </a:p>
      </dgm:t>
    </dgm:pt>
    <dgm:pt modelId="{B32BAB5A-44E9-4705-BD20-274FD5779D6C}">
      <dgm:prSet/>
      <dgm:spPr/>
      <dgm:t>
        <a:bodyPr/>
        <a:lstStyle/>
        <a:p>
          <a:r>
            <a:rPr lang="en-US"/>
            <a:t>Student workers are entitled to sick leave</a:t>
          </a:r>
        </a:p>
      </dgm:t>
    </dgm:pt>
    <dgm:pt modelId="{A2638C4F-9F07-43FE-9834-1E2B37B998B0}" type="parTrans" cxnId="{5BC14775-6208-4113-8170-FD1CFCABF46D}">
      <dgm:prSet/>
      <dgm:spPr/>
      <dgm:t>
        <a:bodyPr/>
        <a:lstStyle/>
        <a:p>
          <a:endParaRPr lang="en-US"/>
        </a:p>
      </dgm:t>
    </dgm:pt>
    <dgm:pt modelId="{7D4091ED-1061-4D73-9E8B-5A5935D04A3F}" type="sibTrans" cxnId="{5BC14775-6208-4113-8170-FD1CFCABF46D}">
      <dgm:prSet/>
      <dgm:spPr/>
      <dgm:t>
        <a:bodyPr/>
        <a:lstStyle/>
        <a:p>
          <a:endParaRPr lang="en-US"/>
        </a:p>
      </dgm:t>
    </dgm:pt>
    <dgm:pt modelId="{5DE3ED13-6937-43F9-A8C6-7C1B4A5AB82E}">
      <dgm:prSet/>
      <dgm:spPr/>
      <dgm:t>
        <a:bodyPr/>
        <a:lstStyle/>
        <a:p>
          <a:pPr rtl="0"/>
          <a:r>
            <a:rPr lang="en-US"/>
            <a:t>Job performance evaluations may take place at</a:t>
          </a:r>
          <a:r>
            <a:rPr lang="en-US">
              <a:latin typeface="Corbel" panose="020B0503020204020204"/>
            </a:rPr>
            <a:t> the end</a:t>
          </a:r>
          <a:r>
            <a:rPr lang="en-US"/>
            <a:t> of</a:t>
          </a:r>
          <a:r>
            <a:rPr lang="en-US">
              <a:latin typeface="Corbel" panose="020B0503020204020204"/>
            </a:rPr>
            <a:t> each</a:t>
          </a:r>
          <a:r>
            <a:rPr lang="en-US"/>
            <a:t> semester</a:t>
          </a:r>
        </a:p>
      </dgm:t>
    </dgm:pt>
    <dgm:pt modelId="{01642E30-51B8-4597-B340-3E363B088A58}" type="parTrans" cxnId="{82D93564-E495-42FE-87E0-588238511E6A}">
      <dgm:prSet/>
      <dgm:spPr/>
      <dgm:t>
        <a:bodyPr/>
        <a:lstStyle/>
        <a:p>
          <a:endParaRPr lang="en-US"/>
        </a:p>
      </dgm:t>
    </dgm:pt>
    <dgm:pt modelId="{1E6CFE8F-2432-4995-B616-52C0AA3AAD1B}" type="sibTrans" cxnId="{82D93564-E495-42FE-87E0-588238511E6A}">
      <dgm:prSet/>
      <dgm:spPr/>
      <dgm:t>
        <a:bodyPr/>
        <a:lstStyle/>
        <a:p>
          <a:endParaRPr lang="en-US"/>
        </a:p>
      </dgm:t>
    </dgm:pt>
    <dgm:pt modelId="{92A51357-417E-4811-9868-2464C433ED19}">
      <dgm:prSet/>
      <dgm:spPr/>
      <dgm:t>
        <a:bodyPr/>
        <a:lstStyle/>
        <a:p>
          <a:r>
            <a:rPr lang="en-US"/>
            <a:t>Your supervisor will provide feedback and identify areas where improvement is needed</a:t>
          </a:r>
        </a:p>
      </dgm:t>
    </dgm:pt>
    <dgm:pt modelId="{2BED1314-371D-4C75-90F0-D408CBD0B229}" type="parTrans" cxnId="{A3216A60-366B-4BE5-9EBE-7CDB2FA8F614}">
      <dgm:prSet/>
      <dgm:spPr/>
      <dgm:t>
        <a:bodyPr/>
        <a:lstStyle/>
        <a:p>
          <a:endParaRPr lang="en-US"/>
        </a:p>
      </dgm:t>
    </dgm:pt>
    <dgm:pt modelId="{B9F5473B-6CEF-4765-ACF4-162B7F3FE412}" type="sibTrans" cxnId="{A3216A60-366B-4BE5-9EBE-7CDB2FA8F614}">
      <dgm:prSet/>
      <dgm:spPr/>
      <dgm:t>
        <a:bodyPr/>
        <a:lstStyle/>
        <a:p>
          <a:endParaRPr lang="en-US"/>
        </a:p>
      </dgm:t>
    </dgm:pt>
    <dgm:pt modelId="{9CE0432C-AF02-4D15-BC73-9CC98BF952CE}">
      <dgm:prSet/>
      <dgm:spPr/>
      <dgm:t>
        <a:bodyPr/>
        <a:lstStyle/>
        <a:p>
          <a:r>
            <a:rPr lang="en-US"/>
            <a:t>Disciplinary action may be taken if necessary</a:t>
          </a:r>
        </a:p>
      </dgm:t>
    </dgm:pt>
    <dgm:pt modelId="{D1069616-783D-40E9-8B4D-288082F2EDE7}" type="parTrans" cxnId="{F3575115-BBBC-48D5-8EDE-C7E1C5FF885F}">
      <dgm:prSet/>
      <dgm:spPr/>
      <dgm:t>
        <a:bodyPr/>
        <a:lstStyle/>
        <a:p>
          <a:endParaRPr lang="en-US"/>
        </a:p>
      </dgm:t>
    </dgm:pt>
    <dgm:pt modelId="{BC5ED8DB-5B2C-415D-9518-51ABB8F1AEC6}" type="sibTrans" cxnId="{F3575115-BBBC-48D5-8EDE-C7E1C5FF885F}">
      <dgm:prSet/>
      <dgm:spPr/>
      <dgm:t>
        <a:bodyPr/>
        <a:lstStyle/>
        <a:p>
          <a:endParaRPr lang="en-US"/>
        </a:p>
      </dgm:t>
    </dgm:pt>
    <dgm:pt modelId="{E5EAF819-63DB-43E5-8D29-32CF7490D69A}">
      <dgm:prSet/>
      <dgm:spPr/>
      <dgm:t>
        <a:bodyPr/>
        <a:lstStyle/>
        <a:p>
          <a:pPr rtl="0"/>
          <a:r>
            <a:rPr lang="en-US"/>
            <a:t>Timekeeping is important</a:t>
          </a:r>
          <a:r>
            <a:rPr lang="en-US">
              <a:latin typeface="Corbel" panose="020B0503020204020204"/>
            </a:rPr>
            <a:t>!!  You must record your time and submit timesheets each pay-period</a:t>
          </a:r>
          <a:endParaRPr lang="en-US"/>
        </a:p>
      </dgm:t>
    </dgm:pt>
    <dgm:pt modelId="{0C771BAE-A7E4-44B0-AC59-577CDE3CD11C}" type="parTrans" cxnId="{4F8D20C4-DBF7-4CBC-997F-31AF1CC1A7FF}">
      <dgm:prSet/>
      <dgm:spPr/>
      <dgm:t>
        <a:bodyPr/>
        <a:lstStyle/>
        <a:p>
          <a:endParaRPr lang="en-US"/>
        </a:p>
      </dgm:t>
    </dgm:pt>
    <dgm:pt modelId="{1DCC69E0-83DA-44FD-BB0E-897C3166FEEF}" type="sibTrans" cxnId="{4F8D20C4-DBF7-4CBC-997F-31AF1CC1A7FF}">
      <dgm:prSet/>
      <dgm:spPr/>
      <dgm:t>
        <a:bodyPr/>
        <a:lstStyle/>
        <a:p>
          <a:endParaRPr lang="en-US"/>
        </a:p>
      </dgm:t>
    </dgm:pt>
    <dgm:pt modelId="{01C3CA9D-4650-4D35-A7EF-9C691685C4CB}">
      <dgm:prSet/>
      <dgm:spPr/>
      <dgm:t>
        <a:bodyPr/>
        <a:lstStyle/>
        <a:p>
          <a:r>
            <a:rPr lang="en-US"/>
            <a:t>Talk to your supervisor about the dress code, especially if you will have contact with the public</a:t>
          </a:r>
        </a:p>
      </dgm:t>
    </dgm:pt>
    <dgm:pt modelId="{E919B297-9F4B-4F09-8A89-594DE35A687E}" type="parTrans" cxnId="{B6A387AF-69D7-417B-9152-C744AB2809D0}">
      <dgm:prSet/>
      <dgm:spPr/>
      <dgm:t>
        <a:bodyPr/>
        <a:lstStyle/>
        <a:p>
          <a:endParaRPr lang="en-US"/>
        </a:p>
      </dgm:t>
    </dgm:pt>
    <dgm:pt modelId="{A658AB47-FEA0-47A9-9EC0-0F39E2980760}" type="sibTrans" cxnId="{B6A387AF-69D7-417B-9152-C744AB2809D0}">
      <dgm:prSet/>
      <dgm:spPr/>
      <dgm:t>
        <a:bodyPr/>
        <a:lstStyle/>
        <a:p>
          <a:endParaRPr lang="en-US"/>
        </a:p>
      </dgm:t>
    </dgm:pt>
    <dgm:pt modelId="{A362B2AD-906E-47FE-A569-D8417E741FC5}" type="pres">
      <dgm:prSet presAssocID="{7DC0FE7D-E0A6-49A9-ABE7-0021F025D7E8}" presName="linear" presStyleCnt="0">
        <dgm:presLayoutVars>
          <dgm:animLvl val="lvl"/>
          <dgm:resizeHandles val="exact"/>
        </dgm:presLayoutVars>
      </dgm:prSet>
      <dgm:spPr/>
    </dgm:pt>
    <dgm:pt modelId="{558E6E83-6FDA-4EAE-A696-F52BF53D6BD1}" type="pres">
      <dgm:prSet presAssocID="{AD3A344E-833A-40AF-A37A-C2334F28B8B4}" presName="parentText" presStyleLbl="node1" presStyleIdx="0" presStyleCnt="7">
        <dgm:presLayoutVars>
          <dgm:chMax val="0"/>
          <dgm:bulletEnabled val="1"/>
        </dgm:presLayoutVars>
      </dgm:prSet>
      <dgm:spPr/>
    </dgm:pt>
    <dgm:pt modelId="{B98017E8-0B11-4ADE-BD0C-DE6F80CC025D}" type="pres">
      <dgm:prSet presAssocID="{006E1920-10E1-4477-98D6-FCE788345612}" presName="spacer" presStyleCnt="0"/>
      <dgm:spPr/>
    </dgm:pt>
    <dgm:pt modelId="{333283C7-373C-4F09-AC28-5E6A68028FE9}" type="pres">
      <dgm:prSet presAssocID="{B32BAB5A-44E9-4705-BD20-274FD5779D6C}" presName="parentText" presStyleLbl="node1" presStyleIdx="1" presStyleCnt="7">
        <dgm:presLayoutVars>
          <dgm:chMax val="0"/>
          <dgm:bulletEnabled val="1"/>
        </dgm:presLayoutVars>
      </dgm:prSet>
      <dgm:spPr/>
    </dgm:pt>
    <dgm:pt modelId="{4B4EBF30-135C-4B0B-9FC6-9020E3C60FD8}" type="pres">
      <dgm:prSet presAssocID="{7D4091ED-1061-4D73-9E8B-5A5935D04A3F}" presName="spacer" presStyleCnt="0"/>
      <dgm:spPr/>
    </dgm:pt>
    <dgm:pt modelId="{7C919316-699B-4AB2-83E3-2AA996D23FB8}" type="pres">
      <dgm:prSet presAssocID="{5DE3ED13-6937-43F9-A8C6-7C1B4A5AB82E}" presName="parentText" presStyleLbl="node1" presStyleIdx="2" presStyleCnt="7">
        <dgm:presLayoutVars>
          <dgm:chMax val="0"/>
          <dgm:bulletEnabled val="1"/>
        </dgm:presLayoutVars>
      </dgm:prSet>
      <dgm:spPr/>
    </dgm:pt>
    <dgm:pt modelId="{5E394868-2C9B-4BBC-9DE5-FF3C1020F457}" type="pres">
      <dgm:prSet presAssocID="{1E6CFE8F-2432-4995-B616-52C0AA3AAD1B}" presName="spacer" presStyleCnt="0"/>
      <dgm:spPr/>
    </dgm:pt>
    <dgm:pt modelId="{498FFE56-376E-4734-8DEF-73E43167C86D}" type="pres">
      <dgm:prSet presAssocID="{92A51357-417E-4811-9868-2464C433ED19}" presName="parentText" presStyleLbl="node1" presStyleIdx="3" presStyleCnt="7">
        <dgm:presLayoutVars>
          <dgm:chMax val="0"/>
          <dgm:bulletEnabled val="1"/>
        </dgm:presLayoutVars>
      </dgm:prSet>
      <dgm:spPr/>
    </dgm:pt>
    <dgm:pt modelId="{CD5C90F2-2B16-4151-B999-4083181627CD}" type="pres">
      <dgm:prSet presAssocID="{B9F5473B-6CEF-4765-ACF4-162B7F3FE412}" presName="spacer" presStyleCnt="0"/>
      <dgm:spPr/>
    </dgm:pt>
    <dgm:pt modelId="{C3D45767-55A4-4DD1-BDF4-476A4009088D}" type="pres">
      <dgm:prSet presAssocID="{9CE0432C-AF02-4D15-BC73-9CC98BF952CE}" presName="parentText" presStyleLbl="node1" presStyleIdx="4" presStyleCnt="7">
        <dgm:presLayoutVars>
          <dgm:chMax val="0"/>
          <dgm:bulletEnabled val="1"/>
        </dgm:presLayoutVars>
      </dgm:prSet>
      <dgm:spPr/>
    </dgm:pt>
    <dgm:pt modelId="{69E56839-D15E-409F-B3E4-E9D57CCCC833}" type="pres">
      <dgm:prSet presAssocID="{BC5ED8DB-5B2C-415D-9518-51ABB8F1AEC6}" presName="spacer" presStyleCnt="0"/>
      <dgm:spPr/>
    </dgm:pt>
    <dgm:pt modelId="{97C891C6-C116-4C78-9FE5-15DA3D0DD769}" type="pres">
      <dgm:prSet presAssocID="{E5EAF819-63DB-43E5-8D29-32CF7490D69A}" presName="parentText" presStyleLbl="node1" presStyleIdx="5" presStyleCnt="7">
        <dgm:presLayoutVars>
          <dgm:chMax val="0"/>
          <dgm:bulletEnabled val="1"/>
        </dgm:presLayoutVars>
      </dgm:prSet>
      <dgm:spPr/>
    </dgm:pt>
    <dgm:pt modelId="{FF8C2459-E700-4F04-BDC3-8EC5767B1C4F}" type="pres">
      <dgm:prSet presAssocID="{1DCC69E0-83DA-44FD-BB0E-897C3166FEEF}" presName="spacer" presStyleCnt="0"/>
      <dgm:spPr/>
    </dgm:pt>
    <dgm:pt modelId="{DE99CADB-D1A2-4D4D-914A-527DD12864E5}" type="pres">
      <dgm:prSet presAssocID="{01C3CA9D-4650-4D35-A7EF-9C691685C4CB}" presName="parentText" presStyleLbl="node1" presStyleIdx="6" presStyleCnt="7">
        <dgm:presLayoutVars>
          <dgm:chMax val="0"/>
          <dgm:bulletEnabled val="1"/>
        </dgm:presLayoutVars>
      </dgm:prSet>
      <dgm:spPr/>
    </dgm:pt>
  </dgm:ptLst>
  <dgm:cxnLst>
    <dgm:cxn modelId="{F3575115-BBBC-48D5-8EDE-C7E1C5FF885F}" srcId="{7DC0FE7D-E0A6-49A9-ABE7-0021F025D7E8}" destId="{9CE0432C-AF02-4D15-BC73-9CC98BF952CE}" srcOrd="4" destOrd="0" parTransId="{D1069616-783D-40E9-8B4D-288082F2EDE7}" sibTransId="{BC5ED8DB-5B2C-415D-9518-51ABB8F1AEC6}"/>
    <dgm:cxn modelId="{E4C25D60-AD67-4AFE-BE41-57846AB609F3}" type="presOf" srcId="{7DC0FE7D-E0A6-49A9-ABE7-0021F025D7E8}" destId="{A362B2AD-906E-47FE-A569-D8417E741FC5}" srcOrd="0" destOrd="0" presId="urn:microsoft.com/office/officeart/2005/8/layout/vList2"/>
    <dgm:cxn modelId="{A3216A60-366B-4BE5-9EBE-7CDB2FA8F614}" srcId="{7DC0FE7D-E0A6-49A9-ABE7-0021F025D7E8}" destId="{92A51357-417E-4811-9868-2464C433ED19}" srcOrd="3" destOrd="0" parTransId="{2BED1314-371D-4C75-90F0-D408CBD0B229}" sibTransId="{B9F5473B-6CEF-4765-ACF4-162B7F3FE412}"/>
    <dgm:cxn modelId="{82D93564-E495-42FE-87E0-588238511E6A}" srcId="{7DC0FE7D-E0A6-49A9-ABE7-0021F025D7E8}" destId="{5DE3ED13-6937-43F9-A8C6-7C1B4A5AB82E}" srcOrd="2" destOrd="0" parTransId="{01642E30-51B8-4597-B340-3E363B088A58}" sibTransId="{1E6CFE8F-2432-4995-B616-52C0AA3AAD1B}"/>
    <dgm:cxn modelId="{D6C03449-736F-4AB4-89CD-E582B1CC1769}" type="presOf" srcId="{AD3A344E-833A-40AF-A37A-C2334F28B8B4}" destId="{558E6E83-6FDA-4EAE-A696-F52BF53D6BD1}" srcOrd="0" destOrd="0" presId="urn:microsoft.com/office/officeart/2005/8/layout/vList2"/>
    <dgm:cxn modelId="{6501B84F-A381-43DF-86A5-D21AE9ADD5CF}" type="presOf" srcId="{B32BAB5A-44E9-4705-BD20-274FD5779D6C}" destId="{333283C7-373C-4F09-AC28-5E6A68028FE9}" srcOrd="0" destOrd="0" presId="urn:microsoft.com/office/officeart/2005/8/layout/vList2"/>
    <dgm:cxn modelId="{1852F352-C1D7-467D-B3C4-CD8CEE471541}" type="presOf" srcId="{92A51357-417E-4811-9868-2464C433ED19}" destId="{498FFE56-376E-4734-8DEF-73E43167C86D}" srcOrd="0" destOrd="0" presId="urn:microsoft.com/office/officeart/2005/8/layout/vList2"/>
    <dgm:cxn modelId="{5BC14775-6208-4113-8170-FD1CFCABF46D}" srcId="{7DC0FE7D-E0A6-49A9-ABE7-0021F025D7E8}" destId="{B32BAB5A-44E9-4705-BD20-274FD5779D6C}" srcOrd="1" destOrd="0" parTransId="{A2638C4F-9F07-43FE-9834-1E2B37B998B0}" sibTransId="{7D4091ED-1061-4D73-9E8B-5A5935D04A3F}"/>
    <dgm:cxn modelId="{8F468D77-F3F6-4228-BDCF-4B3013F970A9}" type="presOf" srcId="{E5EAF819-63DB-43E5-8D29-32CF7490D69A}" destId="{97C891C6-C116-4C78-9FE5-15DA3D0DD769}" srcOrd="0" destOrd="0" presId="urn:microsoft.com/office/officeart/2005/8/layout/vList2"/>
    <dgm:cxn modelId="{AAAFBE8E-BD2B-4586-98BD-B7F3F9751960}" type="presOf" srcId="{9CE0432C-AF02-4D15-BC73-9CC98BF952CE}" destId="{C3D45767-55A4-4DD1-BDF4-476A4009088D}" srcOrd="0" destOrd="0" presId="urn:microsoft.com/office/officeart/2005/8/layout/vList2"/>
    <dgm:cxn modelId="{0F223B95-06B6-4E23-97DB-472462E475CA}" type="presOf" srcId="{5DE3ED13-6937-43F9-A8C6-7C1B4A5AB82E}" destId="{7C919316-699B-4AB2-83E3-2AA996D23FB8}" srcOrd="0" destOrd="0" presId="urn:microsoft.com/office/officeart/2005/8/layout/vList2"/>
    <dgm:cxn modelId="{05F012AF-E04D-4665-A4AE-A9C42F384557}" srcId="{7DC0FE7D-E0A6-49A9-ABE7-0021F025D7E8}" destId="{AD3A344E-833A-40AF-A37A-C2334F28B8B4}" srcOrd="0" destOrd="0" parTransId="{B0B59899-7FB2-4DF7-93C3-F97650319E15}" sibTransId="{006E1920-10E1-4477-98D6-FCE788345612}"/>
    <dgm:cxn modelId="{B6A387AF-69D7-417B-9152-C744AB2809D0}" srcId="{7DC0FE7D-E0A6-49A9-ABE7-0021F025D7E8}" destId="{01C3CA9D-4650-4D35-A7EF-9C691685C4CB}" srcOrd="6" destOrd="0" parTransId="{E919B297-9F4B-4F09-8A89-594DE35A687E}" sibTransId="{A658AB47-FEA0-47A9-9EC0-0F39E2980760}"/>
    <dgm:cxn modelId="{4F8D20C4-DBF7-4CBC-997F-31AF1CC1A7FF}" srcId="{7DC0FE7D-E0A6-49A9-ABE7-0021F025D7E8}" destId="{E5EAF819-63DB-43E5-8D29-32CF7490D69A}" srcOrd="5" destOrd="0" parTransId="{0C771BAE-A7E4-44B0-AC59-577CDE3CD11C}" sibTransId="{1DCC69E0-83DA-44FD-BB0E-897C3166FEEF}"/>
    <dgm:cxn modelId="{F416C9E3-1FDC-4CF8-8D28-813FF9CC8D5E}" type="presOf" srcId="{01C3CA9D-4650-4D35-A7EF-9C691685C4CB}" destId="{DE99CADB-D1A2-4D4D-914A-527DD12864E5}" srcOrd="0" destOrd="0" presId="urn:microsoft.com/office/officeart/2005/8/layout/vList2"/>
    <dgm:cxn modelId="{4FA6AAD5-177D-4DCB-BDE2-B700D9429E91}" type="presParOf" srcId="{A362B2AD-906E-47FE-A569-D8417E741FC5}" destId="{558E6E83-6FDA-4EAE-A696-F52BF53D6BD1}" srcOrd="0" destOrd="0" presId="urn:microsoft.com/office/officeart/2005/8/layout/vList2"/>
    <dgm:cxn modelId="{25E01794-877C-4A52-B841-B3C18F9C0E0F}" type="presParOf" srcId="{A362B2AD-906E-47FE-A569-D8417E741FC5}" destId="{B98017E8-0B11-4ADE-BD0C-DE6F80CC025D}" srcOrd="1" destOrd="0" presId="urn:microsoft.com/office/officeart/2005/8/layout/vList2"/>
    <dgm:cxn modelId="{7B61AFE3-1949-4DD4-BFFE-3CEFC7EA912C}" type="presParOf" srcId="{A362B2AD-906E-47FE-A569-D8417E741FC5}" destId="{333283C7-373C-4F09-AC28-5E6A68028FE9}" srcOrd="2" destOrd="0" presId="urn:microsoft.com/office/officeart/2005/8/layout/vList2"/>
    <dgm:cxn modelId="{C186C335-5C7D-44DB-9BC3-2ED723F36365}" type="presParOf" srcId="{A362B2AD-906E-47FE-A569-D8417E741FC5}" destId="{4B4EBF30-135C-4B0B-9FC6-9020E3C60FD8}" srcOrd="3" destOrd="0" presId="urn:microsoft.com/office/officeart/2005/8/layout/vList2"/>
    <dgm:cxn modelId="{EAF3454E-1C2E-41BC-B19A-D1E82F3D5E99}" type="presParOf" srcId="{A362B2AD-906E-47FE-A569-D8417E741FC5}" destId="{7C919316-699B-4AB2-83E3-2AA996D23FB8}" srcOrd="4" destOrd="0" presId="urn:microsoft.com/office/officeart/2005/8/layout/vList2"/>
    <dgm:cxn modelId="{63293AD2-1EF7-4B25-AC57-AC3400FF4685}" type="presParOf" srcId="{A362B2AD-906E-47FE-A569-D8417E741FC5}" destId="{5E394868-2C9B-4BBC-9DE5-FF3C1020F457}" srcOrd="5" destOrd="0" presId="urn:microsoft.com/office/officeart/2005/8/layout/vList2"/>
    <dgm:cxn modelId="{55A0ADBD-FADE-4042-94E4-46D77DBF5EBE}" type="presParOf" srcId="{A362B2AD-906E-47FE-A569-D8417E741FC5}" destId="{498FFE56-376E-4734-8DEF-73E43167C86D}" srcOrd="6" destOrd="0" presId="urn:microsoft.com/office/officeart/2005/8/layout/vList2"/>
    <dgm:cxn modelId="{C6895191-43A3-4ABE-AC8F-BF96693CA143}" type="presParOf" srcId="{A362B2AD-906E-47FE-A569-D8417E741FC5}" destId="{CD5C90F2-2B16-4151-B999-4083181627CD}" srcOrd="7" destOrd="0" presId="urn:microsoft.com/office/officeart/2005/8/layout/vList2"/>
    <dgm:cxn modelId="{E742EDFD-19EF-42C7-BFA9-988718D8EE00}" type="presParOf" srcId="{A362B2AD-906E-47FE-A569-D8417E741FC5}" destId="{C3D45767-55A4-4DD1-BDF4-476A4009088D}" srcOrd="8" destOrd="0" presId="urn:microsoft.com/office/officeart/2005/8/layout/vList2"/>
    <dgm:cxn modelId="{17A15C19-CEF1-4F8F-A550-63AB2A294762}" type="presParOf" srcId="{A362B2AD-906E-47FE-A569-D8417E741FC5}" destId="{69E56839-D15E-409F-B3E4-E9D57CCCC833}" srcOrd="9" destOrd="0" presId="urn:microsoft.com/office/officeart/2005/8/layout/vList2"/>
    <dgm:cxn modelId="{88553ED0-96BA-4C4B-A4A2-206C1D508677}" type="presParOf" srcId="{A362B2AD-906E-47FE-A569-D8417E741FC5}" destId="{97C891C6-C116-4C78-9FE5-15DA3D0DD769}" srcOrd="10" destOrd="0" presId="urn:microsoft.com/office/officeart/2005/8/layout/vList2"/>
    <dgm:cxn modelId="{6023A59B-E8CA-430B-B682-04D5A77593C6}" type="presParOf" srcId="{A362B2AD-906E-47FE-A569-D8417E741FC5}" destId="{FF8C2459-E700-4F04-BDC3-8EC5767B1C4F}" srcOrd="11" destOrd="0" presId="urn:microsoft.com/office/officeart/2005/8/layout/vList2"/>
    <dgm:cxn modelId="{2B6AD5AE-9722-46C5-B562-2A6E4252EA67}" type="presParOf" srcId="{A362B2AD-906E-47FE-A569-D8417E741FC5}" destId="{DE99CADB-D1A2-4D4D-914A-527DD12864E5}"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1B78F-F938-432B-AF98-AA6AD9EAE7C6}">
      <dsp:nvSpPr>
        <dsp:cNvPr id="0" name=""/>
        <dsp:cNvSpPr/>
      </dsp:nvSpPr>
      <dsp:spPr>
        <a:xfrm>
          <a:off x="0" y="4251"/>
          <a:ext cx="6749521" cy="7215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6B0ACC-2CAA-4203-9B83-79D987D0B7E5}">
      <dsp:nvSpPr>
        <dsp:cNvPr id="0" name=""/>
        <dsp:cNvSpPr/>
      </dsp:nvSpPr>
      <dsp:spPr>
        <a:xfrm>
          <a:off x="218271" y="166602"/>
          <a:ext cx="396857" cy="3968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47E640D-A637-47B4-8D69-1D44EA55997F}">
      <dsp:nvSpPr>
        <dsp:cNvPr id="0" name=""/>
        <dsp:cNvSpPr/>
      </dsp:nvSpPr>
      <dsp:spPr>
        <a:xfrm>
          <a:off x="833400" y="4251"/>
          <a:ext cx="3037284" cy="721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365" tIns="76365" rIns="76365" bIns="76365" numCol="1" spcCol="1270" anchor="ctr" anchorCtr="0">
          <a:noAutofit/>
        </a:bodyPr>
        <a:lstStyle/>
        <a:p>
          <a:pPr marL="0" lvl="0" indent="0" algn="l" defTabSz="800100">
            <a:lnSpc>
              <a:spcPct val="100000"/>
            </a:lnSpc>
            <a:spcBef>
              <a:spcPct val="0"/>
            </a:spcBef>
            <a:spcAft>
              <a:spcPct val="35000"/>
            </a:spcAft>
            <a:buNone/>
          </a:pPr>
          <a:r>
            <a:rPr lang="en-US" sz="1800" kern="1200">
              <a:latin typeface="Corbel" panose="020B0503020204020204"/>
            </a:rPr>
            <a:t>FAFSA</a:t>
          </a:r>
          <a:endParaRPr lang="en-US" sz="1800" kern="1200"/>
        </a:p>
      </dsp:txBody>
      <dsp:txXfrm>
        <a:off x="833400" y="4251"/>
        <a:ext cx="3037284" cy="721559"/>
      </dsp:txXfrm>
    </dsp:sp>
    <dsp:sp modelId="{8C90E723-7E7B-47C1-9CB5-F81AEEE584C0}">
      <dsp:nvSpPr>
        <dsp:cNvPr id="0" name=""/>
        <dsp:cNvSpPr/>
      </dsp:nvSpPr>
      <dsp:spPr>
        <a:xfrm>
          <a:off x="3870685" y="4251"/>
          <a:ext cx="2878020" cy="721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365" tIns="76365" rIns="76365" bIns="76365" numCol="1" spcCol="1270" anchor="ctr" anchorCtr="0">
          <a:noAutofit/>
        </a:bodyPr>
        <a:lstStyle/>
        <a:p>
          <a:pPr marL="0" lvl="0" indent="0" algn="l" defTabSz="488950">
            <a:lnSpc>
              <a:spcPct val="100000"/>
            </a:lnSpc>
            <a:spcBef>
              <a:spcPct val="0"/>
            </a:spcBef>
            <a:spcAft>
              <a:spcPct val="35000"/>
            </a:spcAft>
            <a:buNone/>
          </a:pPr>
          <a:r>
            <a:rPr lang="en-US" sz="1100" kern="1200"/>
            <a:t>Have a completed 2020-2021 FAFSA on file with Ventura College</a:t>
          </a:r>
        </a:p>
      </dsp:txBody>
      <dsp:txXfrm>
        <a:off x="3870685" y="4251"/>
        <a:ext cx="2878020" cy="721559"/>
      </dsp:txXfrm>
    </dsp:sp>
    <dsp:sp modelId="{95695C98-9A46-4C70-82F3-F7F83A9290ED}">
      <dsp:nvSpPr>
        <dsp:cNvPr id="0" name=""/>
        <dsp:cNvSpPr/>
      </dsp:nvSpPr>
      <dsp:spPr>
        <a:xfrm>
          <a:off x="0" y="906200"/>
          <a:ext cx="6749521" cy="7215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B6F7D7-AD33-445B-9909-77FFE74DF78A}">
      <dsp:nvSpPr>
        <dsp:cNvPr id="0" name=""/>
        <dsp:cNvSpPr/>
      </dsp:nvSpPr>
      <dsp:spPr>
        <a:xfrm>
          <a:off x="218271" y="1068551"/>
          <a:ext cx="396857" cy="3968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E1CC28F-2EFF-4E65-922C-8F87DD1B0F64}">
      <dsp:nvSpPr>
        <dsp:cNvPr id="0" name=""/>
        <dsp:cNvSpPr/>
      </dsp:nvSpPr>
      <dsp:spPr>
        <a:xfrm>
          <a:off x="833400" y="906200"/>
          <a:ext cx="3037284" cy="721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365" tIns="76365" rIns="76365" bIns="76365"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Corbel" panose="020B0503020204020204"/>
            </a:rPr>
            <a:t>COMPLETED FILE</a:t>
          </a:r>
          <a:endParaRPr lang="en-US" sz="1800" kern="1200" dirty="0"/>
        </a:p>
      </dsp:txBody>
      <dsp:txXfrm>
        <a:off x="833400" y="906200"/>
        <a:ext cx="3037284" cy="721559"/>
      </dsp:txXfrm>
    </dsp:sp>
    <dsp:sp modelId="{26B98227-F992-4154-A7CB-E8B1EEBC6032}">
      <dsp:nvSpPr>
        <dsp:cNvPr id="0" name=""/>
        <dsp:cNvSpPr/>
      </dsp:nvSpPr>
      <dsp:spPr>
        <a:xfrm>
          <a:off x="3870685" y="906200"/>
          <a:ext cx="2878020" cy="721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365" tIns="76365" rIns="76365" bIns="76365" numCol="1" spcCol="1270" anchor="ctr" anchorCtr="0">
          <a:noAutofit/>
        </a:bodyPr>
        <a:lstStyle/>
        <a:p>
          <a:pPr marL="0" lvl="0" indent="0" algn="l" defTabSz="488950">
            <a:lnSpc>
              <a:spcPct val="100000"/>
            </a:lnSpc>
            <a:spcBef>
              <a:spcPct val="0"/>
            </a:spcBef>
            <a:spcAft>
              <a:spcPct val="35000"/>
            </a:spcAft>
            <a:buNone/>
          </a:pPr>
          <a:r>
            <a:rPr lang="en-US" sz="1100" kern="1200" dirty="0"/>
            <a:t>Have a completed financial aid file with no missing requirements</a:t>
          </a:r>
        </a:p>
      </dsp:txBody>
      <dsp:txXfrm>
        <a:off x="3870685" y="906200"/>
        <a:ext cx="2878020" cy="721559"/>
      </dsp:txXfrm>
    </dsp:sp>
    <dsp:sp modelId="{F1FF38A3-315D-45B0-93EE-4650C7170ED1}">
      <dsp:nvSpPr>
        <dsp:cNvPr id="0" name=""/>
        <dsp:cNvSpPr/>
      </dsp:nvSpPr>
      <dsp:spPr>
        <a:xfrm>
          <a:off x="0" y="1808149"/>
          <a:ext cx="6749521" cy="7215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D65AB7-6CEC-470C-9FC3-84D0027FF290}">
      <dsp:nvSpPr>
        <dsp:cNvPr id="0" name=""/>
        <dsp:cNvSpPr/>
      </dsp:nvSpPr>
      <dsp:spPr>
        <a:xfrm>
          <a:off x="218271" y="1970500"/>
          <a:ext cx="396857" cy="3968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2853DF7-8050-4E9E-A32E-B1A443B5EA6F}">
      <dsp:nvSpPr>
        <dsp:cNvPr id="0" name=""/>
        <dsp:cNvSpPr/>
      </dsp:nvSpPr>
      <dsp:spPr>
        <a:xfrm>
          <a:off x="833400" y="1808149"/>
          <a:ext cx="3037284" cy="721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365" tIns="76365" rIns="76365" bIns="76365" numCol="1" spcCol="1270" anchor="ctr" anchorCtr="0">
          <a:noAutofit/>
        </a:bodyPr>
        <a:lstStyle/>
        <a:p>
          <a:pPr marL="0" lvl="0" indent="0" algn="l" defTabSz="800100">
            <a:lnSpc>
              <a:spcPct val="100000"/>
            </a:lnSpc>
            <a:spcBef>
              <a:spcPct val="0"/>
            </a:spcBef>
            <a:spcAft>
              <a:spcPct val="35000"/>
            </a:spcAft>
            <a:buNone/>
          </a:pPr>
          <a:r>
            <a:rPr lang="en-US" sz="1800" kern="1200">
              <a:latin typeface="Corbel" panose="020B0503020204020204"/>
            </a:rPr>
            <a:t>ENROLLMENT</a:t>
          </a:r>
          <a:endParaRPr lang="en-US" sz="1800" kern="1200"/>
        </a:p>
      </dsp:txBody>
      <dsp:txXfrm>
        <a:off x="833400" y="1808149"/>
        <a:ext cx="3037284" cy="721559"/>
      </dsp:txXfrm>
    </dsp:sp>
    <dsp:sp modelId="{A5C9B8F6-E3FD-4D73-9F44-F50FAB64BEF8}">
      <dsp:nvSpPr>
        <dsp:cNvPr id="0" name=""/>
        <dsp:cNvSpPr/>
      </dsp:nvSpPr>
      <dsp:spPr>
        <a:xfrm>
          <a:off x="3870685" y="1808149"/>
          <a:ext cx="2878020" cy="721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365" tIns="76365" rIns="76365" bIns="76365" numCol="1" spcCol="1270" anchor="ctr" anchorCtr="0">
          <a:noAutofit/>
        </a:bodyPr>
        <a:lstStyle/>
        <a:p>
          <a:pPr marL="0" lvl="0" indent="0" algn="l" defTabSz="488950">
            <a:lnSpc>
              <a:spcPct val="100000"/>
            </a:lnSpc>
            <a:spcBef>
              <a:spcPct val="0"/>
            </a:spcBef>
            <a:spcAft>
              <a:spcPct val="35000"/>
            </a:spcAft>
            <a:buNone/>
          </a:pPr>
          <a:r>
            <a:rPr lang="en-US" sz="1100" kern="1200"/>
            <a:t>Maintain at least </a:t>
          </a:r>
          <a:r>
            <a:rPr lang="en-US" sz="1100" kern="1200">
              <a:latin typeface="Corbel" panose="020B0503020204020204"/>
            </a:rPr>
            <a:t>half-time</a:t>
          </a:r>
          <a:r>
            <a:rPr lang="en-US" sz="1100" kern="1200"/>
            <a:t> enrollment (6</a:t>
          </a:r>
          <a:r>
            <a:rPr lang="en-US" sz="1100" kern="1200">
              <a:latin typeface="Corbel" panose="020B0503020204020204"/>
            </a:rPr>
            <a:t> </a:t>
          </a:r>
          <a:r>
            <a:rPr lang="en-US" sz="1100" kern="1200"/>
            <a:t>or more</a:t>
          </a:r>
          <a:r>
            <a:rPr lang="en-US" sz="1100" kern="1200">
              <a:latin typeface="Corbel" panose="020B0503020204020204"/>
            </a:rPr>
            <a:t> units each semester</a:t>
          </a:r>
          <a:r>
            <a:rPr lang="en-US" sz="1100" kern="1200"/>
            <a:t>)</a:t>
          </a:r>
        </a:p>
      </dsp:txBody>
      <dsp:txXfrm>
        <a:off x="3870685" y="1808149"/>
        <a:ext cx="2878020" cy="721559"/>
      </dsp:txXfrm>
    </dsp:sp>
    <dsp:sp modelId="{65FA1F5C-2117-4204-BB77-426FC2DDE038}">
      <dsp:nvSpPr>
        <dsp:cNvPr id="0" name=""/>
        <dsp:cNvSpPr/>
      </dsp:nvSpPr>
      <dsp:spPr>
        <a:xfrm>
          <a:off x="0" y="2710098"/>
          <a:ext cx="6749521" cy="7215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5150FF-91FF-4605-8C9C-711EAC152002}">
      <dsp:nvSpPr>
        <dsp:cNvPr id="0" name=""/>
        <dsp:cNvSpPr/>
      </dsp:nvSpPr>
      <dsp:spPr>
        <a:xfrm>
          <a:off x="218271" y="2872449"/>
          <a:ext cx="396857" cy="3968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E587892-17C6-4D3A-BB82-7EA38C941A46}">
      <dsp:nvSpPr>
        <dsp:cNvPr id="0" name=""/>
        <dsp:cNvSpPr/>
      </dsp:nvSpPr>
      <dsp:spPr>
        <a:xfrm>
          <a:off x="833400" y="2710098"/>
          <a:ext cx="3037284" cy="721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365" tIns="76365" rIns="76365" bIns="76365" numCol="1" spcCol="1270" anchor="ctr" anchorCtr="0">
          <a:noAutofit/>
        </a:bodyPr>
        <a:lstStyle/>
        <a:p>
          <a:pPr marL="0" lvl="0" indent="0" algn="l" defTabSz="800100">
            <a:lnSpc>
              <a:spcPct val="100000"/>
            </a:lnSpc>
            <a:spcBef>
              <a:spcPct val="0"/>
            </a:spcBef>
            <a:spcAft>
              <a:spcPct val="35000"/>
            </a:spcAft>
            <a:buNone/>
          </a:pPr>
          <a:r>
            <a:rPr lang="en-US" sz="1800" kern="1200">
              <a:latin typeface="Corbel" panose="020B0503020204020204"/>
            </a:rPr>
            <a:t>EMPLOYMENT</a:t>
          </a:r>
          <a:endParaRPr lang="en-US" sz="1800" kern="1200"/>
        </a:p>
      </dsp:txBody>
      <dsp:txXfrm>
        <a:off x="833400" y="2710098"/>
        <a:ext cx="3037284" cy="721559"/>
      </dsp:txXfrm>
    </dsp:sp>
    <dsp:sp modelId="{16944B52-801F-467C-8025-14AB49FE3A4C}">
      <dsp:nvSpPr>
        <dsp:cNvPr id="0" name=""/>
        <dsp:cNvSpPr/>
      </dsp:nvSpPr>
      <dsp:spPr>
        <a:xfrm>
          <a:off x="3870685" y="2710098"/>
          <a:ext cx="2878020" cy="721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365" tIns="76365" rIns="76365" bIns="76365" numCol="1" spcCol="1270" anchor="ctr" anchorCtr="0">
          <a:noAutofit/>
        </a:bodyPr>
        <a:lstStyle/>
        <a:p>
          <a:pPr marL="0" lvl="0" indent="0" algn="l" defTabSz="488950">
            <a:lnSpc>
              <a:spcPct val="100000"/>
            </a:lnSpc>
            <a:spcBef>
              <a:spcPct val="0"/>
            </a:spcBef>
            <a:spcAft>
              <a:spcPct val="35000"/>
            </a:spcAft>
            <a:buNone/>
          </a:pPr>
          <a:r>
            <a:rPr lang="en-US" sz="1100" kern="1200"/>
            <a:t>Have a Student Employment application on file with the VCCCD District</a:t>
          </a:r>
        </a:p>
      </dsp:txBody>
      <dsp:txXfrm>
        <a:off x="3870685" y="2710098"/>
        <a:ext cx="2878020" cy="721559"/>
      </dsp:txXfrm>
    </dsp:sp>
    <dsp:sp modelId="{F9B66E26-FA07-4194-9418-D1493D1DE347}">
      <dsp:nvSpPr>
        <dsp:cNvPr id="0" name=""/>
        <dsp:cNvSpPr/>
      </dsp:nvSpPr>
      <dsp:spPr>
        <a:xfrm>
          <a:off x="0" y="3612047"/>
          <a:ext cx="6749521" cy="7215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CEE6F0-6B4C-426A-BC91-908DDD122329}">
      <dsp:nvSpPr>
        <dsp:cNvPr id="0" name=""/>
        <dsp:cNvSpPr/>
      </dsp:nvSpPr>
      <dsp:spPr>
        <a:xfrm>
          <a:off x="218271" y="3774398"/>
          <a:ext cx="396857" cy="39685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F2B499A-7AD4-461D-9E95-218E0C1E08A9}">
      <dsp:nvSpPr>
        <dsp:cNvPr id="0" name=""/>
        <dsp:cNvSpPr/>
      </dsp:nvSpPr>
      <dsp:spPr>
        <a:xfrm>
          <a:off x="833400" y="3612047"/>
          <a:ext cx="3037284" cy="721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365" tIns="76365" rIns="76365" bIns="76365" numCol="1" spcCol="1270" anchor="ctr" anchorCtr="0">
          <a:noAutofit/>
        </a:bodyPr>
        <a:lstStyle/>
        <a:p>
          <a:pPr marL="0" lvl="0" indent="0" algn="l" defTabSz="800100">
            <a:lnSpc>
              <a:spcPct val="100000"/>
            </a:lnSpc>
            <a:spcBef>
              <a:spcPct val="0"/>
            </a:spcBef>
            <a:spcAft>
              <a:spcPct val="35000"/>
            </a:spcAft>
            <a:buNone/>
          </a:pPr>
          <a:r>
            <a:rPr lang="en-US" sz="1800" kern="1200">
              <a:latin typeface="Corbel" panose="020B0503020204020204"/>
            </a:rPr>
            <a:t>GET HIRED</a:t>
          </a:r>
          <a:endParaRPr lang="en-US" sz="1800" kern="1200"/>
        </a:p>
      </dsp:txBody>
      <dsp:txXfrm>
        <a:off x="833400" y="3612047"/>
        <a:ext cx="3037284" cy="721559"/>
      </dsp:txXfrm>
    </dsp:sp>
    <dsp:sp modelId="{ABD1C884-C564-4A89-8396-E5CCE147452F}">
      <dsp:nvSpPr>
        <dsp:cNvPr id="0" name=""/>
        <dsp:cNvSpPr/>
      </dsp:nvSpPr>
      <dsp:spPr>
        <a:xfrm>
          <a:off x="3870685" y="3612047"/>
          <a:ext cx="2878020" cy="721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365" tIns="76365" rIns="76365" bIns="76365" numCol="1" spcCol="1270" anchor="ctr" anchorCtr="0">
          <a:noAutofit/>
        </a:bodyPr>
        <a:lstStyle/>
        <a:p>
          <a:pPr marL="0" lvl="0" indent="0" algn="l" defTabSz="488950">
            <a:lnSpc>
              <a:spcPct val="100000"/>
            </a:lnSpc>
            <a:spcBef>
              <a:spcPct val="0"/>
            </a:spcBef>
            <a:spcAft>
              <a:spcPct val="35000"/>
            </a:spcAft>
            <a:buNone/>
          </a:pPr>
          <a:r>
            <a:rPr lang="en-US" sz="1100" kern="1200"/>
            <a:t>Find a FWS job by deadline provided by the Financial Aid office</a:t>
          </a:r>
        </a:p>
      </dsp:txBody>
      <dsp:txXfrm>
        <a:off x="3870685" y="3612047"/>
        <a:ext cx="2878020" cy="721559"/>
      </dsp:txXfrm>
    </dsp:sp>
    <dsp:sp modelId="{B0EEDFAC-A514-4BA2-8CB2-89E740700155}">
      <dsp:nvSpPr>
        <dsp:cNvPr id="0" name=""/>
        <dsp:cNvSpPr/>
      </dsp:nvSpPr>
      <dsp:spPr>
        <a:xfrm>
          <a:off x="0" y="4513996"/>
          <a:ext cx="6749521" cy="7215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E6F17B-96C2-47B5-AABB-2F441A64F9EE}">
      <dsp:nvSpPr>
        <dsp:cNvPr id="0" name=""/>
        <dsp:cNvSpPr/>
      </dsp:nvSpPr>
      <dsp:spPr>
        <a:xfrm>
          <a:off x="218271" y="4676347"/>
          <a:ext cx="396857" cy="39685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4E50B66-12F6-45BE-89D7-C7783861D98F}">
      <dsp:nvSpPr>
        <dsp:cNvPr id="0" name=""/>
        <dsp:cNvSpPr/>
      </dsp:nvSpPr>
      <dsp:spPr>
        <a:xfrm>
          <a:off x="833400" y="4513996"/>
          <a:ext cx="3037284" cy="721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365" tIns="76365" rIns="76365" bIns="76365" numCol="1" spcCol="1270" anchor="ctr" anchorCtr="0">
          <a:noAutofit/>
        </a:bodyPr>
        <a:lstStyle/>
        <a:p>
          <a:pPr marL="0" lvl="0" indent="0" algn="l" defTabSz="800100">
            <a:lnSpc>
              <a:spcPct val="100000"/>
            </a:lnSpc>
            <a:spcBef>
              <a:spcPct val="0"/>
            </a:spcBef>
            <a:spcAft>
              <a:spcPct val="35000"/>
            </a:spcAft>
            <a:buNone/>
          </a:pPr>
          <a:r>
            <a:rPr lang="en-US" sz="1800" kern="1200">
              <a:latin typeface="Corbel" panose="020B0503020204020204"/>
            </a:rPr>
            <a:t>MAINTAIN ACADEMIC STANDING</a:t>
          </a:r>
          <a:endParaRPr lang="en-US" sz="1800" kern="1200"/>
        </a:p>
      </dsp:txBody>
      <dsp:txXfrm>
        <a:off x="833400" y="4513996"/>
        <a:ext cx="3037284" cy="721559"/>
      </dsp:txXfrm>
    </dsp:sp>
    <dsp:sp modelId="{C03821CD-FC8B-4120-B9B5-A738E26E2722}">
      <dsp:nvSpPr>
        <dsp:cNvPr id="0" name=""/>
        <dsp:cNvSpPr/>
      </dsp:nvSpPr>
      <dsp:spPr>
        <a:xfrm>
          <a:off x="3870685" y="4513996"/>
          <a:ext cx="2878020" cy="721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365" tIns="76365" rIns="76365" bIns="76365" numCol="1" spcCol="1270" anchor="ctr" anchorCtr="0">
          <a:noAutofit/>
        </a:bodyPr>
        <a:lstStyle/>
        <a:p>
          <a:pPr marL="0" lvl="0" indent="0" algn="l" defTabSz="488950">
            <a:lnSpc>
              <a:spcPct val="100000"/>
            </a:lnSpc>
            <a:spcBef>
              <a:spcPct val="0"/>
            </a:spcBef>
            <a:spcAft>
              <a:spcPct val="35000"/>
            </a:spcAft>
            <a:buNone/>
          </a:pPr>
          <a:r>
            <a:rPr lang="en-US" sz="1100" kern="1200"/>
            <a:t>Minimum 2.00 cumulative </a:t>
          </a:r>
          <a:r>
            <a:rPr lang="en-US" sz="1100" kern="1200">
              <a:latin typeface="Corbel" panose="020B0503020204020204"/>
            </a:rPr>
            <a:t>GPA</a:t>
          </a:r>
          <a:endParaRPr lang="en-US" sz="1100" kern="1200"/>
        </a:p>
        <a:p>
          <a:pPr marL="0" lvl="0" indent="0" algn="l" defTabSz="488950">
            <a:lnSpc>
              <a:spcPct val="100000"/>
            </a:lnSpc>
            <a:spcBef>
              <a:spcPct val="0"/>
            </a:spcBef>
            <a:spcAft>
              <a:spcPct val="35000"/>
            </a:spcAft>
            <a:buNone/>
          </a:pPr>
          <a:r>
            <a:rPr lang="en-US" sz="1100" kern="1200"/>
            <a:t>Minimum 67% Completion rate of all units earned vs. all units attempted</a:t>
          </a:r>
        </a:p>
        <a:p>
          <a:pPr marL="0" lvl="0" indent="0" algn="l" defTabSz="488950" rtl="0">
            <a:lnSpc>
              <a:spcPct val="100000"/>
            </a:lnSpc>
            <a:spcBef>
              <a:spcPct val="0"/>
            </a:spcBef>
            <a:spcAft>
              <a:spcPct val="35000"/>
            </a:spcAft>
            <a:buNone/>
          </a:pPr>
          <a:r>
            <a:rPr lang="en-US" sz="1100" kern="1200">
              <a:latin typeface="Corbel" panose="020B0503020204020204"/>
            </a:rPr>
            <a:t>Have under</a:t>
          </a:r>
          <a:r>
            <a:rPr lang="en-US" sz="1100" kern="1200"/>
            <a:t> 90 units attempted</a:t>
          </a:r>
        </a:p>
      </dsp:txBody>
      <dsp:txXfrm>
        <a:off x="3870685" y="4513996"/>
        <a:ext cx="2878020" cy="7215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46DA7-AC1A-429E-A3DC-4A397833E4AF}">
      <dsp:nvSpPr>
        <dsp:cNvPr id="0" name=""/>
        <dsp:cNvSpPr/>
      </dsp:nvSpPr>
      <dsp:spPr>
        <a:xfrm>
          <a:off x="0" y="4073059"/>
          <a:ext cx="1647836" cy="891085"/>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194" tIns="120904" rIns="117194" bIns="120904" numCol="1" spcCol="1270" anchor="ctr" anchorCtr="0">
          <a:noAutofit/>
        </a:bodyPr>
        <a:lstStyle/>
        <a:p>
          <a:pPr marL="0" lvl="0" indent="0" algn="ctr" defTabSz="755650">
            <a:lnSpc>
              <a:spcPct val="90000"/>
            </a:lnSpc>
            <a:spcBef>
              <a:spcPct val="0"/>
            </a:spcBef>
            <a:spcAft>
              <a:spcPct val="35000"/>
            </a:spcAft>
            <a:buNone/>
          </a:pPr>
          <a:r>
            <a:rPr lang="en-US" sz="1700" kern="1200">
              <a:latin typeface="Corbel" panose="020B0503020204020204"/>
            </a:rPr>
            <a:t>Submit</a:t>
          </a:r>
        </a:p>
      </dsp:txBody>
      <dsp:txXfrm>
        <a:off x="0" y="4073059"/>
        <a:ext cx="1647836" cy="891085"/>
      </dsp:txXfrm>
    </dsp:sp>
    <dsp:sp modelId="{1142C019-49DE-4076-AA6F-482A645E1911}">
      <dsp:nvSpPr>
        <dsp:cNvPr id="0" name=""/>
        <dsp:cNvSpPr/>
      </dsp:nvSpPr>
      <dsp:spPr>
        <a:xfrm>
          <a:off x="1647836" y="4073059"/>
          <a:ext cx="4943509" cy="891085"/>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0278" tIns="139700" rIns="100278" bIns="139700" numCol="1" spcCol="1270" anchor="ctr" anchorCtr="0">
          <a:noAutofit/>
        </a:bodyPr>
        <a:lstStyle/>
        <a:p>
          <a:pPr marL="0" lvl="0" indent="0" algn="l" defTabSz="488950">
            <a:lnSpc>
              <a:spcPct val="90000"/>
            </a:lnSpc>
            <a:spcBef>
              <a:spcPct val="0"/>
            </a:spcBef>
            <a:spcAft>
              <a:spcPct val="35000"/>
            </a:spcAft>
            <a:buNone/>
          </a:pPr>
          <a:r>
            <a:rPr lang="en-US" sz="1100" kern="1200"/>
            <a:t>To view the status of your submitted application, click your name in upper right corner and select “Applications” on the pull-down menu</a:t>
          </a:r>
        </a:p>
      </dsp:txBody>
      <dsp:txXfrm>
        <a:off x="1647836" y="4073059"/>
        <a:ext cx="4943509" cy="891085"/>
      </dsp:txXfrm>
    </dsp:sp>
    <dsp:sp modelId="{081DD942-F74B-4AE7-AD3D-1481E0F1C804}">
      <dsp:nvSpPr>
        <dsp:cNvPr id="0" name=""/>
        <dsp:cNvSpPr/>
      </dsp:nvSpPr>
      <dsp:spPr>
        <a:xfrm rot="10800000">
          <a:off x="0" y="2715935"/>
          <a:ext cx="1647836" cy="1370489"/>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194" tIns="120904" rIns="117194" bIns="120904" numCol="1" spcCol="1270" anchor="ctr" anchorCtr="0">
          <a:noAutofit/>
        </a:bodyPr>
        <a:lstStyle/>
        <a:p>
          <a:pPr marL="0" lvl="0" indent="0" algn="ctr" defTabSz="755650">
            <a:lnSpc>
              <a:spcPct val="90000"/>
            </a:lnSpc>
            <a:spcBef>
              <a:spcPct val="0"/>
            </a:spcBef>
            <a:spcAft>
              <a:spcPct val="35000"/>
            </a:spcAft>
            <a:buNone/>
          </a:pPr>
          <a:r>
            <a:rPr lang="en-US" sz="1700" kern="1200">
              <a:latin typeface="Corbel" panose="020B0503020204020204"/>
            </a:rPr>
            <a:t>Complete</a:t>
          </a:r>
          <a:endParaRPr lang="en-US" sz="1700" kern="1200"/>
        </a:p>
      </dsp:txBody>
      <dsp:txXfrm rot="-10800000">
        <a:off x="0" y="2715935"/>
        <a:ext cx="1647836" cy="890818"/>
      </dsp:txXfrm>
    </dsp:sp>
    <dsp:sp modelId="{E5956255-E8F5-4D0D-AB8B-3320EB6A7587}">
      <dsp:nvSpPr>
        <dsp:cNvPr id="0" name=""/>
        <dsp:cNvSpPr/>
      </dsp:nvSpPr>
      <dsp:spPr>
        <a:xfrm>
          <a:off x="1647836" y="2715935"/>
          <a:ext cx="4943509" cy="890818"/>
        </a:xfrm>
        <a:prstGeom prst="rect">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0278" tIns="139700" rIns="100278" bIns="139700" numCol="1" spcCol="1270" anchor="t" anchorCtr="0">
          <a:noAutofit/>
        </a:bodyPr>
        <a:lstStyle/>
        <a:p>
          <a:pPr marL="0" lvl="0" indent="0" algn="l" defTabSz="488950">
            <a:lnSpc>
              <a:spcPct val="90000"/>
            </a:lnSpc>
            <a:spcBef>
              <a:spcPct val="0"/>
            </a:spcBef>
            <a:spcAft>
              <a:spcPct val="35000"/>
            </a:spcAft>
            <a:buNone/>
          </a:pPr>
          <a:r>
            <a:rPr lang="en-US" sz="1100" kern="1200"/>
            <a:t>Apply for a position</a:t>
          </a:r>
        </a:p>
        <a:p>
          <a:pPr marL="57150" lvl="1" indent="-57150" algn="l" defTabSz="400050">
            <a:lnSpc>
              <a:spcPct val="90000"/>
            </a:lnSpc>
            <a:spcBef>
              <a:spcPct val="0"/>
            </a:spcBef>
            <a:spcAft>
              <a:spcPct val="15000"/>
            </a:spcAft>
            <a:buChar char="•"/>
          </a:pPr>
          <a:r>
            <a:rPr lang="en-US" sz="900" kern="1200"/>
            <a:t>Click green “Apply” button while viewing job posting</a:t>
          </a:r>
        </a:p>
        <a:p>
          <a:pPr marL="57150" lvl="1" indent="-57150" algn="l" defTabSz="400050">
            <a:lnSpc>
              <a:spcPct val="90000"/>
            </a:lnSpc>
            <a:spcBef>
              <a:spcPct val="0"/>
            </a:spcBef>
            <a:spcAft>
              <a:spcPct val="15000"/>
            </a:spcAft>
            <a:buChar char="•"/>
          </a:pPr>
          <a:r>
            <a:rPr lang="en-US" sz="900" kern="1200"/>
            <a:t>Log in, review all information in your application template, submit application</a:t>
          </a:r>
        </a:p>
        <a:p>
          <a:pPr marL="57150" lvl="1" indent="-57150" algn="l" defTabSz="400050">
            <a:lnSpc>
              <a:spcPct val="90000"/>
            </a:lnSpc>
            <a:spcBef>
              <a:spcPct val="0"/>
            </a:spcBef>
            <a:spcAft>
              <a:spcPct val="15000"/>
            </a:spcAft>
            <a:buChar char="•"/>
          </a:pPr>
          <a:r>
            <a:rPr lang="en-US" sz="900" kern="1200"/>
            <a:t>You must see a screen confirming your application was received. If you  do not, your application was not submitted.</a:t>
          </a:r>
        </a:p>
      </dsp:txBody>
      <dsp:txXfrm>
        <a:off x="1647836" y="2715935"/>
        <a:ext cx="4943509" cy="890818"/>
      </dsp:txXfrm>
    </dsp:sp>
    <dsp:sp modelId="{5FCF6C28-9EE4-4EBB-BAFD-7F96CB558DC8}">
      <dsp:nvSpPr>
        <dsp:cNvPr id="0" name=""/>
        <dsp:cNvSpPr/>
      </dsp:nvSpPr>
      <dsp:spPr>
        <a:xfrm rot="10800000">
          <a:off x="0" y="1358811"/>
          <a:ext cx="1647836" cy="1370489"/>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194" tIns="120904" rIns="117194" bIns="120904" numCol="1" spcCol="1270" anchor="ctr" anchorCtr="0">
          <a:noAutofit/>
        </a:bodyPr>
        <a:lstStyle/>
        <a:p>
          <a:pPr marL="0" lvl="0" indent="0" algn="ctr" defTabSz="755650" rtl="0">
            <a:lnSpc>
              <a:spcPct val="90000"/>
            </a:lnSpc>
            <a:spcBef>
              <a:spcPct val="0"/>
            </a:spcBef>
            <a:spcAft>
              <a:spcPct val="35000"/>
            </a:spcAft>
            <a:buNone/>
          </a:pPr>
          <a:r>
            <a:rPr lang="en-US" sz="1700" kern="1200">
              <a:latin typeface="Corbel" panose="020B0503020204020204"/>
            </a:rPr>
            <a:t>Student worker application</a:t>
          </a:r>
          <a:endParaRPr lang="en-US" sz="1700" kern="1200"/>
        </a:p>
      </dsp:txBody>
      <dsp:txXfrm rot="-10800000">
        <a:off x="0" y="1358811"/>
        <a:ext cx="1647836" cy="890818"/>
      </dsp:txXfrm>
    </dsp:sp>
    <dsp:sp modelId="{19CCF0C8-EE75-43D0-A579-6161ED19C066}">
      <dsp:nvSpPr>
        <dsp:cNvPr id="0" name=""/>
        <dsp:cNvSpPr/>
      </dsp:nvSpPr>
      <dsp:spPr>
        <a:xfrm>
          <a:off x="1647836" y="1358811"/>
          <a:ext cx="4943509" cy="890818"/>
        </a:xfrm>
        <a:prstGeom prst="rect">
          <a:avLst/>
        </a:prstGeom>
        <a:solidFill>
          <a:schemeClr val="accent4">
            <a:tint val="40000"/>
            <a:alpha val="90000"/>
            <a:hueOff val="0"/>
            <a:satOff val="0"/>
            <a:lumOff val="0"/>
            <a:alphaOff val="0"/>
          </a:schemeClr>
        </a:solid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0278" tIns="139700" rIns="100278" bIns="139700" numCol="1" spcCol="1270" anchor="t" anchorCtr="0">
          <a:noAutofit/>
        </a:bodyPr>
        <a:lstStyle/>
        <a:p>
          <a:pPr marL="0" lvl="0" indent="0" algn="l" defTabSz="488950">
            <a:lnSpc>
              <a:spcPct val="90000"/>
            </a:lnSpc>
            <a:spcBef>
              <a:spcPct val="0"/>
            </a:spcBef>
            <a:spcAft>
              <a:spcPct val="35000"/>
            </a:spcAft>
            <a:buNone/>
          </a:pPr>
          <a:r>
            <a:rPr lang="en-US" sz="1100" kern="1200"/>
            <a:t>Type “student worker” in the search box to view open positions</a:t>
          </a:r>
        </a:p>
        <a:p>
          <a:pPr marL="57150" lvl="1" indent="-57150" algn="l" defTabSz="400050" rtl="0">
            <a:lnSpc>
              <a:spcPct val="90000"/>
            </a:lnSpc>
            <a:spcBef>
              <a:spcPct val="0"/>
            </a:spcBef>
            <a:spcAft>
              <a:spcPct val="15000"/>
            </a:spcAft>
            <a:buChar char="•"/>
          </a:pPr>
          <a:r>
            <a:rPr lang="en-US" sz="900" kern="1200"/>
            <a:t>Select </a:t>
          </a:r>
          <a:r>
            <a:rPr lang="en-US" sz="900" kern="1200">
              <a:latin typeface="Corbel" panose="020B0503020204020204"/>
            </a:rPr>
            <a:t>Ventura College</a:t>
          </a:r>
          <a:endParaRPr lang="en-US" sz="900" kern="1200"/>
        </a:p>
        <a:p>
          <a:pPr marL="57150" lvl="1" indent="-57150" algn="l" defTabSz="400050">
            <a:lnSpc>
              <a:spcPct val="90000"/>
            </a:lnSpc>
            <a:spcBef>
              <a:spcPct val="0"/>
            </a:spcBef>
            <a:spcAft>
              <a:spcPct val="15000"/>
            </a:spcAft>
            <a:buChar char="•"/>
          </a:pPr>
          <a:r>
            <a:rPr lang="en-US" sz="900" kern="1200"/>
            <a:t>Open-up job posting to view minimum requirements</a:t>
          </a:r>
        </a:p>
        <a:p>
          <a:pPr marL="57150" lvl="1" indent="-57150" algn="l" defTabSz="400050">
            <a:lnSpc>
              <a:spcPct val="90000"/>
            </a:lnSpc>
            <a:spcBef>
              <a:spcPct val="0"/>
            </a:spcBef>
            <a:spcAft>
              <a:spcPct val="15000"/>
            </a:spcAft>
            <a:buChar char="•"/>
          </a:pPr>
          <a:r>
            <a:rPr lang="en-US" sz="900" kern="1200"/>
            <a:t>Check for supplemental questions – review and collect information for application</a:t>
          </a:r>
        </a:p>
      </dsp:txBody>
      <dsp:txXfrm>
        <a:off x="1647836" y="1358811"/>
        <a:ext cx="4943509" cy="890818"/>
      </dsp:txXfrm>
    </dsp:sp>
    <dsp:sp modelId="{477ECD42-4702-4597-A5E0-DCFADC89D3D0}">
      <dsp:nvSpPr>
        <dsp:cNvPr id="0" name=""/>
        <dsp:cNvSpPr/>
      </dsp:nvSpPr>
      <dsp:spPr>
        <a:xfrm rot="10800000">
          <a:off x="0" y="1688"/>
          <a:ext cx="1647836" cy="1370489"/>
        </a:xfrm>
        <a:prstGeom prst="upArrowCallout">
          <a:avLst>
            <a:gd name="adj1" fmla="val 5000"/>
            <a:gd name="adj2" fmla="val 10000"/>
            <a:gd name="adj3" fmla="val 15000"/>
            <a:gd name="adj4" fmla="val 64977"/>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194" tIns="120904" rIns="117194" bIns="120904" numCol="1" spcCol="1270" anchor="ctr" anchorCtr="0">
          <a:noAutofit/>
        </a:bodyPr>
        <a:lstStyle/>
        <a:p>
          <a:pPr marL="0" lvl="0" indent="0" algn="ctr" defTabSz="755650" rtl="0">
            <a:lnSpc>
              <a:spcPct val="90000"/>
            </a:lnSpc>
            <a:spcBef>
              <a:spcPct val="0"/>
            </a:spcBef>
            <a:spcAft>
              <a:spcPct val="35000"/>
            </a:spcAft>
            <a:buNone/>
          </a:pPr>
          <a:r>
            <a:rPr lang="en-US" sz="1700" kern="1200">
              <a:latin typeface="Corbel" panose="020B0503020204020204"/>
            </a:rPr>
            <a:t>Go online</a:t>
          </a:r>
          <a:endParaRPr lang="en-US" sz="1700" kern="1200"/>
        </a:p>
      </dsp:txBody>
      <dsp:txXfrm rot="-10800000">
        <a:off x="0" y="1688"/>
        <a:ext cx="1647836" cy="890818"/>
      </dsp:txXfrm>
    </dsp:sp>
    <dsp:sp modelId="{64A1B7C5-111B-4DCB-86C9-9D008120AAF7}">
      <dsp:nvSpPr>
        <dsp:cNvPr id="0" name=""/>
        <dsp:cNvSpPr/>
      </dsp:nvSpPr>
      <dsp:spPr>
        <a:xfrm>
          <a:off x="1647836" y="1688"/>
          <a:ext cx="4943509" cy="890818"/>
        </a:xfrm>
        <a:prstGeom prst="rect">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0278" tIns="139700" rIns="100278" bIns="139700" numCol="1" spcCol="1270" anchor="t" anchorCtr="0">
          <a:noAutofit/>
        </a:bodyPr>
        <a:lstStyle/>
        <a:p>
          <a:pPr marL="0" lvl="0" indent="0" algn="l" defTabSz="488950">
            <a:lnSpc>
              <a:spcPct val="90000"/>
            </a:lnSpc>
            <a:spcBef>
              <a:spcPct val="0"/>
            </a:spcBef>
            <a:spcAft>
              <a:spcPct val="35000"/>
            </a:spcAft>
            <a:buNone/>
          </a:pPr>
          <a:r>
            <a:rPr lang="en-US" sz="1100" kern="1200"/>
            <a:t>Apply online</a:t>
          </a:r>
        </a:p>
        <a:p>
          <a:pPr marL="57150" lvl="1" indent="-57150" algn="l" defTabSz="400050">
            <a:lnSpc>
              <a:spcPct val="90000"/>
            </a:lnSpc>
            <a:spcBef>
              <a:spcPct val="0"/>
            </a:spcBef>
            <a:spcAft>
              <a:spcPct val="15000"/>
            </a:spcAft>
            <a:buChar char="•"/>
          </a:pPr>
          <a:r>
            <a:rPr lang="en-US" sz="900" u="sng" kern="1200"/>
            <a:t>https://www.governmentjobs.com/careers/vcccd/jobs/2011384/student-worker-ventura-college </a:t>
          </a:r>
        </a:p>
        <a:p>
          <a:pPr marL="57150" lvl="1" indent="-57150" algn="l" defTabSz="400050" rtl="0">
            <a:lnSpc>
              <a:spcPct val="90000"/>
            </a:lnSpc>
            <a:spcBef>
              <a:spcPct val="0"/>
            </a:spcBef>
            <a:spcAft>
              <a:spcPct val="15000"/>
            </a:spcAft>
            <a:buChar char="•"/>
          </a:pPr>
          <a:r>
            <a:rPr lang="en-US" sz="900" kern="1200"/>
            <a:t>Create an account online or call </a:t>
          </a:r>
          <a:r>
            <a:rPr lang="en-US" sz="900" kern="1200">
              <a:latin typeface="Corbel" panose="020B0503020204020204"/>
            </a:rPr>
            <a:t>Government Jobs Applicant Support at </a:t>
          </a:r>
          <a:r>
            <a:rPr lang="en-US" sz="900" kern="1200"/>
            <a:t>(855) 524-5627 for </a:t>
          </a:r>
          <a:r>
            <a:rPr lang="en-US" sz="900" kern="1200">
              <a:latin typeface="Corbel" panose="020B0503020204020204"/>
            </a:rPr>
            <a:t>help</a:t>
          </a:r>
          <a:endParaRPr lang="en-US" sz="900" kern="1200"/>
        </a:p>
        <a:p>
          <a:pPr marL="57150" lvl="1" indent="-57150" algn="l" defTabSz="400050">
            <a:lnSpc>
              <a:spcPct val="90000"/>
            </a:lnSpc>
            <a:spcBef>
              <a:spcPct val="0"/>
            </a:spcBef>
            <a:spcAft>
              <a:spcPct val="15000"/>
            </a:spcAft>
            <a:buChar char="•"/>
          </a:pPr>
          <a:r>
            <a:rPr lang="en-US" sz="900" kern="1200"/>
            <a:t>Enter profile information to create an application template</a:t>
          </a:r>
        </a:p>
      </dsp:txBody>
      <dsp:txXfrm>
        <a:off x="1647836" y="1688"/>
        <a:ext cx="4943509" cy="8908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DDF54A-2504-4490-906A-E04CBE41F346}">
      <dsp:nvSpPr>
        <dsp:cNvPr id="0" name=""/>
        <dsp:cNvSpPr/>
      </dsp:nvSpPr>
      <dsp:spPr>
        <a:xfrm>
          <a:off x="0" y="0"/>
          <a:ext cx="5194300" cy="1123188"/>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dirty="0"/>
            <a:t>After eligibility has been confirmed, contact Supervisor listed on job posting.</a:t>
          </a:r>
        </a:p>
      </dsp:txBody>
      <dsp:txXfrm>
        <a:off x="32897" y="32897"/>
        <a:ext cx="3887383" cy="1057394"/>
      </dsp:txXfrm>
    </dsp:sp>
    <dsp:sp modelId="{CDF6D176-4A5E-48A5-A79A-7BD7F2AD9B5E}">
      <dsp:nvSpPr>
        <dsp:cNvPr id="0" name=""/>
        <dsp:cNvSpPr/>
      </dsp:nvSpPr>
      <dsp:spPr>
        <a:xfrm>
          <a:off x="435022" y="1327404"/>
          <a:ext cx="5194300" cy="1123188"/>
        </a:xfrm>
        <a:prstGeom prst="roundRect">
          <a:avLst>
            <a:gd name="adj" fmla="val 10000"/>
          </a:avLst>
        </a:prstGeom>
        <a:solidFill>
          <a:schemeClr val="accent2">
            <a:hueOff val="496577"/>
            <a:satOff val="-15941"/>
            <a:lumOff val="28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Schedule interview with hiring supervisor.</a:t>
          </a:r>
        </a:p>
      </dsp:txBody>
      <dsp:txXfrm>
        <a:off x="467919" y="1360301"/>
        <a:ext cx="3963411" cy="1057394"/>
      </dsp:txXfrm>
    </dsp:sp>
    <dsp:sp modelId="{ADEA3A39-01F8-4B1B-937E-A84AEAF3EC24}">
      <dsp:nvSpPr>
        <dsp:cNvPr id="0" name=""/>
        <dsp:cNvSpPr/>
      </dsp:nvSpPr>
      <dsp:spPr>
        <a:xfrm>
          <a:off x="863552" y="2654808"/>
          <a:ext cx="5194300" cy="1123188"/>
        </a:xfrm>
        <a:prstGeom prst="roundRect">
          <a:avLst>
            <a:gd name="adj" fmla="val 10000"/>
          </a:avLst>
        </a:prstGeom>
        <a:solidFill>
          <a:schemeClr val="accent2">
            <a:hueOff val="993154"/>
            <a:satOff val="-31882"/>
            <a:lumOff val="575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b="0" i="0" kern="1200" dirty="0">
              <a:latin typeface="Corbel" panose="020B0503020204020204"/>
            </a:rPr>
            <a:t>If hired, complete hiring packet for the new award year.  </a:t>
          </a:r>
          <a:endParaRPr lang="en-US" sz="1900" kern="1200" dirty="0"/>
        </a:p>
      </dsp:txBody>
      <dsp:txXfrm>
        <a:off x="896449" y="2687705"/>
        <a:ext cx="3969904" cy="1057394"/>
      </dsp:txXfrm>
    </dsp:sp>
    <dsp:sp modelId="{B394C221-6661-4F9B-B24C-B9B2222A86EE}">
      <dsp:nvSpPr>
        <dsp:cNvPr id="0" name=""/>
        <dsp:cNvSpPr/>
      </dsp:nvSpPr>
      <dsp:spPr>
        <a:xfrm>
          <a:off x="1298574" y="3982212"/>
          <a:ext cx="5194300" cy="1123188"/>
        </a:xfrm>
        <a:prstGeom prst="roundRect">
          <a:avLst>
            <a:gd name="adj" fmla="val 10000"/>
          </a:avLst>
        </a:prstGeom>
        <a:solidFill>
          <a:schemeClr val="accent2">
            <a:hueOff val="1489731"/>
            <a:satOff val="-47823"/>
            <a:lumOff val="862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a:latin typeface="Corbel" panose="020B0503020204020204"/>
            </a:rPr>
            <a:t>If you fail to complete your new hire paperwork, you will forfeit your FWS award! You will not be able to work.</a:t>
          </a:r>
        </a:p>
      </dsp:txBody>
      <dsp:txXfrm>
        <a:off x="1331471" y="4015109"/>
        <a:ext cx="3963411" cy="1057394"/>
      </dsp:txXfrm>
    </dsp:sp>
    <dsp:sp modelId="{515FDE12-A870-4800-BA0B-B8BF32C2534A}">
      <dsp:nvSpPr>
        <dsp:cNvPr id="0" name=""/>
        <dsp:cNvSpPr/>
      </dsp:nvSpPr>
      <dsp:spPr>
        <a:xfrm>
          <a:off x="4464227" y="860259"/>
          <a:ext cx="730072" cy="730072"/>
        </a:xfrm>
        <a:prstGeom prst="downArrow">
          <a:avLst>
            <a:gd name="adj1" fmla="val 55000"/>
            <a:gd name="adj2" fmla="val 45000"/>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a:p>
        <a:p>
          <a:pPr marL="0" lvl="0" indent="0" algn="ctr" defTabSz="666750">
            <a:lnSpc>
              <a:spcPct val="90000"/>
            </a:lnSpc>
            <a:spcBef>
              <a:spcPct val="0"/>
            </a:spcBef>
            <a:spcAft>
              <a:spcPct val="35000"/>
            </a:spcAft>
            <a:buNone/>
          </a:pPr>
          <a:endParaRPr lang="en-US" sz="1500" kern="1200"/>
        </a:p>
      </dsp:txBody>
      <dsp:txXfrm>
        <a:off x="4628493" y="860259"/>
        <a:ext cx="401540" cy="549379"/>
      </dsp:txXfrm>
    </dsp:sp>
    <dsp:sp modelId="{D0FBCC53-1883-48AA-9E2F-8943686B4D6E}">
      <dsp:nvSpPr>
        <dsp:cNvPr id="0" name=""/>
        <dsp:cNvSpPr/>
      </dsp:nvSpPr>
      <dsp:spPr>
        <a:xfrm>
          <a:off x="4899250" y="2187663"/>
          <a:ext cx="730072" cy="730072"/>
        </a:xfrm>
        <a:prstGeom prst="downArrow">
          <a:avLst>
            <a:gd name="adj1" fmla="val 55000"/>
            <a:gd name="adj2" fmla="val 45000"/>
          </a:avLst>
        </a:prstGeom>
        <a:solidFill>
          <a:schemeClr val="accent2">
            <a:tint val="40000"/>
            <a:alpha val="90000"/>
            <a:hueOff val="862367"/>
            <a:satOff val="-15033"/>
            <a:lumOff val="-194"/>
            <a:alphaOff val="0"/>
          </a:schemeClr>
        </a:solidFill>
        <a:ln w="15875" cap="rnd" cmpd="sng" algn="ctr">
          <a:solidFill>
            <a:schemeClr val="accent2">
              <a:tint val="40000"/>
              <a:alpha val="90000"/>
              <a:hueOff val="862367"/>
              <a:satOff val="-15033"/>
              <a:lumOff val="-1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a:p>
        <a:p>
          <a:pPr marL="0" lvl="0" indent="0" algn="ctr" defTabSz="666750">
            <a:lnSpc>
              <a:spcPct val="90000"/>
            </a:lnSpc>
            <a:spcBef>
              <a:spcPct val="0"/>
            </a:spcBef>
            <a:spcAft>
              <a:spcPct val="35000"/>
            </a:spcAft>
            <a:buNone/>
          </a:pPr>
          <a:endParaRPr lang="en-US" sz="1500" kern="1200"/>
        </a:p>
      </dsp:txBody>
      <dsp:txXfrm>
        <a:off x="5063516" y="2187663"/>
        <a:ext cx="401540" cy="549379"/>
      </dsp:txXfrm>
    </dsp:sp>
    <dsp:sp modelId="{065D863A-7BB9-4436-9DA5-F1E461AAF769}">
      <dsp:nvSpPr>
        <dsp:cNvPr id="0" name=""/>
        <dsp:cNvSpPr/>
      </dsp:nvSpPr>
      <dsp:spPr>
        <a:xfrm>
          <a:off x="5327780" y="3515067"/>
          <a:ext cx="730072" cy="730072"/>
        </a:xfrm>
        <a:prstGeom prst="downArrow">
          <a:avLst>
            <a:gd name="adj1" fmla="val 55000"/>
            <a:gd name="adj2" fmla="val 45000"/>
          </a:avLst>
        </a:prstGeom>
        <a:solidFill>
          <a:schemeClr val="accent2">
            <a:tint val="40000"/>
            <a:alpha val="90000"/>
            <a:hueOff val="1724733"/>
            <a:satOff val="-30066"/>
            <a:lumOff val="-389"/>
            <a:alphaOff val="0"/>
          </a:schemeClr>
        </a:solidFill>
        <a:ln w="15875" cap="rnd" cmpd="sng" algn="ctr">
          <a:solidFill>
            <a:schemeClr val="accent2">
              <a:tint val="40000"/>
              <a:alpha val="90000"/>
              <a:hueOff val="1724733"/>
              <a:satOff val="-30066"/>
              <a:lumOff val="-3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5492046" y="3515067"/>
        <a:ext cx="401540" cy="5493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5FB4B-1BAA-4860-A01E-6746F77145A0}">
      <dsp:nvSpPr>
        <dsp:cNvPr id="0" name=""/>
        <dsp:cNvSpPr/>
      </dsp:nvSpPr>
      <dsp:spPr>
        <a:xfrm rot="5400000">
          <a:off x="4039363" y="-1630442"/>
          <a:ext cx="689511" cy="4126230"/>
        </a:xfrm>
        <a:prstGeom prst="round2SameRect">
          <a:avLst/>
        </a:prstGeom>
        <a:solidFill>
          <a:schemeClr val="bg1">
            <a:lumMod val="85000"/>
            <a:alpha val="9000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b="0" kern="1200" dirty="0">
              <a:latin typeface="Calibri" panose="020F0502020204030204" pitchFamily="34" charset="0"/>
              <a:cs typeface="Calibri" panose="020F0502020204030204" pitchFamily="34" charset="0"/>
            </a:rPr>
            <a:t>You report your hours worked 2x per month </a:t>
          </a:r>
        </a:p>
      </dsp:txBody>
      <dsp:txXfrm rot="-5400000">
        <a:off x="2321004" y="121576"/>
        <a:ext cx="4092571" cy="622193"/>
      </dsp:txXfrm>
    </dsp:sp>
    <dsp:sp modelId="{7E7BF427-CFAB-4D67-A997-C34FADC10D66}">
      <dsp:nvSpPr>
        <dsp:cNvPr id="0" name=""/>
        <dsp:cNvSpPr/>
      </dsp:nvSpPr>
      <dsp:spPr>
        <a:xfrm>
          <a:off x="0" y="1727"/>
          <a:ext cx="2321004" cy="861889"/>
        </a:xfrm>
        <a:prstGeom prst="roundRect">
          <a:avLst/>
        </a:prstGeom>
        <a:solidFill>
          <a:schemeClr val="accent1">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defRPr b="1"/>
          </a:pPr>
          <a:r>
            <a:rPr lang="en-US" sz="1500" b="1" kern="1200" dirty="0">
              <a:latin typeface="Calibri" panose="020F0502020204030204" pitchFamily="34" charset="0"/>
              <a:cs typeface="Calibri" panose="020F0502020204030204" pitchFamily="34" charset="0"/>
            </a:rPr>
            <a:t>Student Payroll is </a:t>
          </a:r>
        </a:p>
        <a:p>
          <a:pPr marL="0" lvl="0" indent="0" algn="ctr" defTabSz="666750">
            <a:lnSpc>
              <a:spcPct val="90000"/>
            </a:lnSpc>
            <a:spcBef>
              <a:spcPct val="0"/>
            </a:spcBef>
            <a:spcAft>
              <a:spcPct val="35000"/>
            </a:spcAft>
            <a:buNone/>
            <a:defRPr b="1"/>
          </a:pPr>
          <a:r>
            <a:rPr lang="en-US" sz="1500" b="1" kern="1200" dirty="0">
              <a:latin typeface="Calibri" panose="020F0502020204030204" pitchFamily="34" charset="0"/>
              <a:cs typeface="Calibri" panose="020F0502020204030204" pitchFamily="34" charset="0"/>
            </a:rPr>
            <a:t>bi-monthly</a:t>
          </a:r>
          <a:endParaRPr lang="en-US" sz="1500" kern="1200" dirty="0">
            <a:latin typeface="Calibri" panose="020F0502020204030204" pitchFamily="34" charset="0"/>
            <a:cs typeface="Calibri" panose="020F0502020204030204" pitchFamily="34" charset="0"/>
          </a:endParaRPr>
        </a:p>
      </dsp:txBody>
      <dsp:txXfrm>
        <a:off x="42074" y="43801"/>
        <a:ext cx="2236856" cy="777741"/>
      </dsp:txXfrm>
    </dsp:sp>
    <dsp:sp modelId="{82045046-9F8F-4ABD-AF39-B7BCF189B3C9}">
      <dsp:nvSpPr>
        <dsp:cNvPr id="0" name=""/>
        <dsp:cNvSpPr/>
      </dsp:nvSpPr>
      <dsp:spPr>
        <a:xfrm rot="5400000">
          <a:off x="4039363" y="-725458"/>
          <a:ext cx="689511" cy="4126230"/>
        </a:xfrm>
        <a:prstGeom prst="round2SameRect">
          <a:avLst/>
        </a:prstGeom>
        <a:solidFill>
          <a:schemeClr val="bg1">
            <a:lumMod val="85000"/>
            <a:alpha val="90000"/>
          </a:schemeClr>
        </a:solidFill>
        <a:ln w="15875" cap="rnd" cmpd="sng" algn="ctr">
          <a:solidFill>
            <a:schemeClr val="accent5">
              <a:tint val="40000"/>
              <a:alpha val="90000"/>
              <a:hueOff val="722620"/>
              <a:satOff val="-5777"/>
              <a:lumOff val="2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Calibri" panose="020F0502020204030204" pitchFamily="34" charset="0"/>
              <a:cs typeface="Calibri" panose="020F0502020204030204" pitchFamily="34" charset="0"/>
            </a:rPr>
            <a:t>1</a:t>
          </a:r>
          <a:r>
            <a:rPr lang="en-US" sz="1200" kern="1200" baseline="30000" dirty="0">
              <a:latin typeface="Calibri" panose="020F0502020204030204" pitchFamily="34" charset="0"/>
              <a:cs typeface="Calibri" panose="020F0502020204030204" pitchFamily="34" charset="0"/>
            </a:rPr>
            <a:t>st</a:t>
          </a:r>
          <a:r>
            <a:rPr lang="en-US" sz="1200" kern="1200" dirty="0">
              <a:latin typeface="Calibri" panose="020F0502020204030204" pitchFamily="34" charset="0"/>
              <a:cs typeface="Calibri" panose="020F0502020204030204" pitchFamily="34" charset="0"/>
            </a:rPr>
            <a:t> through the 15</a:t>
          </a:r>
          <a:r>
            <a:rPr lang="en-US" sz="1200" kern="1200" baseline="30000" dirty="0">
              <a:latin typeface="Calibri" panose="020F0502020204030204" pitchFamily="34" charset="0"/>
              <a:cs typeface="Calibri" panose="020F0502020204030204" pitchFamily="34" charset="0"/>
            </a:rPr>
            <a:t>th</a:t>
          </a:r>
          <a:endParaRPr lang="en-US" sz="1200" kern="1200" dirty="0">
            <a:latin typeface="Calibri" panose="020F0502020204030204" pitchFamily="34" charset="0"/>
            <a:cs typeface="Calibri" panose="020F0502020204030204" pitchFamily="34" charset="0"/>
          </a:endParaRPr>
        </a:p>
        <a:p>
          <a:pPr marL="114300" lvl="1" indent="-114300" algn="l" defTabSz="533400">
            <a:lnSpc>
              <a:spcPct val="90000"/>
            </a:lnSpc>
            <a:spcBef>
              <a:spcPct val="0"/>
            </a:spcBef>
            <a:spcAft>
              <a:spcPct val="15000"/>
            </a:spcAft>
            <a:buChar char="•"/>
          </a:pPr>
          <a:r>
            <a:rPr lang="en-US" sz="1200" kern="1200" dirty="0">
              <a:latin typeface="Calibri" panose="020F0502020204030204" pitchFamily="34" charset="0"/>
              <a:cs typeface="Calibri" panose="020F0502020204030204" pitchFamily="34" charset="0"/>
            </a:rPr>
            <a:t>16</a:t>
          </a:r>
          <a:r>
            <a:rPr lang="en-US" sz="1200" kern="1200" baseline="30000" dirty="0">
              <a:latin typeface="Calibri" panose="020F0502020204030204" pitchFamily="34" charset="0"/>
              <a:cs typeface="Calibri" panose="020F0502020204030204" pitchFamily="34" charset="0"/>
            </a:rPr>
            <a:t>th</a:t>
          </a:r>
          <a:r>
            <a:rPr lang="en-US" sz="1200" kern="1200" dirty="0">
              <a:latin typeface="Calibri" panose="020F0502020204030204" pitchFamily="34" charset="0"/>
              <a:cs typeface="Calibri" panose="020F0502020204030204" pitchFamily="34" charset="0"/>
            </a:rPr>
            <a:t> through the 31</a:t>
          </a:r>
          <a:r>
            <a:rPr lang="en-US" sz="1200" kern="1200" baseline="30000" dirty="0">
              <a:latin typeface="Calibri" panose="020F0502020204030204" pitchFamily="34" charset="0"/>
              <a:cs typeface="Calibri" panose="020F0502020204030204" pitchFamily="34" charset="0"/>
            </a:rPr>
            <a:t>st</a:t>
          </a:r>
          <a:r>
            <a:rPr lang="en-US" sz="1200" kern="1200" dirty="0">
              <a:latin typeface="Calibri" panose="020F0502020204030204" pitchFamily="34" charset="0"/>
              <a:cs typeface="Calibri" panose="020F0502020204030204" pitchFamily="34" charset="0"/>
            </a:rPr>
            <a:t> (or last day of the month</a:t>
          </a:r>
          <a:r>
            <a:rPr lang="en-US" sz="1200" kern="1200" dirty="0"/>
            <a:t>)</a:t>
          </a:r>
        </a:p>
      </dsp:txBody>
      <dsp:txXfrm rot="-5400000">
        <a:off x="2321004" y="1026560"/>
        <a:ext cx="4092571" cy="622193"/>
      </dsp:txXfrm>
    </dsp:sp>
    <dsp:sp modelId="{CB536062-5F29-48E9-BBC3-FEA58DF04D89}">
      <dsp:nvSpPr>
        <dsp:cNvPr id="0" name=""/>
        <dsp:cNvSpPr/>
      </dsp:nvSpPr>
      <dsp:spPr>
        <a:xfrm>
          <a:off x="0" y="906712"/>
          <a:ext cx="2321004" cy="861889"/>
        </a:xfrm>
        <a:prstGeom prst="roundRect">
          <a:avLst/>
        </a:prstGeom>
        <a:solidFill>
          <a:srgbClr val="EFA54B"/>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defRPr b="1"/>
          </a:pPr>
          <a:r>
            <a:rPr lang="en-US" sz="1500" b="1" kern="1200" dirty="0">
              <a:latin typeface="Corbel" panose="020B0503020204020204"/>
            </a:rPr>
            <a:t>There are two pay periods per month:</a:t>
          </a:r>
        </a:p>
      </dsp:txBody>
      <dsp:txXfrm>
        <a:off x="42074" y="948786"/>
        <a:ext cx="2236856" cy="777741"/>
      </dsp:txXfrm>
    </dsp:sp>
    <dsp:sp modelId="{08313E67-B7CA-45F7-8CE2-CAA3B5C9F1D7}">
      <dsp:nvSpPr>
        <dsp:cNvPr id="0" name=""/>
        <dsp:cNvSpPr/>
      </dsp:nvSpPr>
      <dsp:spPr>
        <a:xfrm rot="5400000">
          <a:off x="4039363" y="169300"/>
          <a:ext cx="689511" cy="4126230"/>
        </a:xfrm>
        <a:prstGeom prst="round2SameRect">
          <a:avLst/>
        </a:prstGeom>
        <a:solidFill>
          <a:schemeClr val="bg1">
            <a:lumMod val="85000"/>
            <a:alpha val="90000"/>
          </a:schemeClr>
        </a:solidFill>
        <a:ln w="15875" cap="rnd" cmpd="sng" algn="ctr">
          <a:solidFill>
            <a:schemeClr val="accent5">
              <a:tint val="40000"/>
              <a:alpha val="90000"/>
              <a:hueOff val="1445240"/>
              <a:satOff val="-11554"/>
              <a:lumOff val="5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10th of the month (receive pay for the 16</a:t>
          </a:r>
          <a:r>
            <a:rPr lang="en-US" sz="1200" kern="1200" baseline="300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th</a:t>
          </a:r>
          <a:r>
            <a:rPr lang="en-US" sz="12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-31</a:t>
          </a:r>
          <a:r>
            <a:rPr lang="en-US" sz="1200" kern="1200" baseline="300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st</a:t>
          </a:r>
          <a:r>
            <a:rPr lang="en-US" sz="12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a:t>
          </a:r>
        </a:p>
        <a:p>
          <a:pPr marL="114300" lvl="1" indent="-114300" algn="l" defTabSz="533400">
            <a:lnSpc>
              <a:spcPct val="90000"/>
            </a:lnSpc>
            <a:spcBef>
              <a:spcPct val="0"/>
            </a:spcBef>
            <a:spcAft>
              <a:spcPct val="15000"/>
            </a:spcAft>
            <a:buChar char="•"/>
          </a:pPr>
          <a:r>
            <a:rPr lang="en-US" sz="12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25th of the month (receive pay for the 1</a:t>
          </a:r>
          <a:r>
            <a:rPr lang="en-US" sz="1200" kern="1200" baseline="300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st</a:t>
          </a:r>
          <a:r>
            <a:rPr lang="en-US" sz="12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-15</a:t>
          </a:r>
          <a:r>
            <a:rPr lang="en-US" sz="1200" kern="1200" baseline="300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th</a:t>
          </a:r>
          <a:r>
            <a:rPr lang="en-US" sz="12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a:t>
          </a:r>
        </a:p>
      </dsp:txBody>
      <dsp:txXfrm rot="-5400000">
        <a:off x="2321004" y="1921319"/>
        <a:ext cx="4092571" cy="622193"/>
      </dsp:txXfrm>
    </dsp:sp>
    <dsp:sp modelId="{52B6B08B-9BBF-42D9-8583-6F5609080000}">
      <dsp:nvSpPr>
        <dsp:cNvPr id="0" name=""/>
        <dsp:cNvSpPr/>
      </dsp:nvSpPr>
      <dsp:spPr>
        <a:xfrm>
          <a:off x="0" y="1811696"/>
          <a:ext cx="2321004" cy="861889"/>
        </a:xfrm>
        <a:prstGeom prst="roundRect">
          <a:avLst/>
        </a:prstGeom>
        <a:solidFill>
          <a:srgbClr val="EB8E1D"/>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defRPr b="1"/>
          </a:pPr>
          <a:r>
            <a:rPr lang="en-US" sz="1500" b="1" kern="1200" dirty="0"/>
            <a:t>There are two pay dates per month:</a:t>
          </a:r>
        </a:p>
      </dsp:txBody>
      <dsp:txXfrm>
        <a:off x="42074" y="1853770"/>
        <a:ext cx="2236856" cy="777741"/>
      </dsp:txXfrm>
    </dsp:sp>
    <dsp:sp modelId="{3FBD07ED-8553-4B1E-8946-B0840885D7D5}">
      <dsp:nvSpPr>
        <dsp:cNvPr id="0" name=""/>
        <dsp:cNvSpPr/>
      </dsp:nvSpPr>
      <dsp:spPr>
        <a:xfrm rot="5400000">
          <a:off x="4039363" y="1058998"/>
          <a:ext cx="689511" cy="4126230"/>
        </a:xfrm>
        <a:prstGeom prst="round2SameRect">
          <a:avLst/>
        </a:prstGeom>
        <a:solidFill>
          <a:schemeClr val="bg1">
            <a:lumMod val="85000"/>
            <a:alpha val="90000"/>
          </a:schemeClr>
        </a:solidFill>
        <a:ln w="15875" cap="rnd" cmpd="sng" algn="ctr">
          <a:solidFill>
            <a:schemeClr val="accent5">
              <a:tint val="40000"/>
              <a:alpha val="90000"/>
              <a:hueOff val="2167859"/>
              <a:satOff val="-17331"/>
              <a:lumOff val="8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b="0" kern="1200" dirty="0">
              <a:latin typeface="Calibri" panose="020F0502020204030204" pitchFamily="34" charset="0"/>
              <a:cs typeface="Calibri" panose="020F0502020204030204" pitchFamily="34" charset="0"/>
            </a:rPr>
            <a:t>The</a:t>
          </a:r>
          <a:r>
            <a:rPr lang="en-US" sz="1200" kern="1200" dirty="0">
              <a:latin typeface="Calibri" panose="020F0502020204030204" pitchFamily="34" charset="0"/>
              <a:cs typeface="Calibri" panose="020F0502020204030204" pitchFamily="34" charset="0"/>
            </a:rPr>
            <a:t> deadline found on your student portal is a District deadline not the student deadline.</a:t>
          </a:r>
        </a:p>
      </dsp:txBody>
      <dsp:txXfrm rot="-5400000">
        <a:off x="2321004" y="2811017"/>
        <a:ext cx="4092571" cy="622193"/>
      </dsp:txXfrm>
    </dsp:sp>
    <dsp:sp modelId="{BBA75D9C-AFD4-4050-B248-8EA9CAD26847}">
      <dsp:nvSpPr>
        <dsp:cNvPr id="0" name=""/>
        <dsp:cNvSpPr/>
      </dsp:nvSpPr>
      <dsp:spPr>
        <a:xfrm>
          <a:off x="0" y="2716680"/>
          <a:ext cx="2321004" cy="810865"/>
        </a:xfrm>
        <a:prstGeom prst="roundRect">
          <a:avLst/>
        </a:prstGeom>
        <a:solidFill>
          <a:srgbClr val="C4702A"/>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defRPr b="1"/>
          </a:pPr>
          <a:r>
            <a:rPr lang="en-US" sz="1500" b="1" kern="1200" dirty="0">
              <a:latin typeface="Corbel" panose="020B0503020204020204"/>
            </a:rPr>
            <a:t>The deadline</a:t>
          </a:r>
          <a:r>
            <a:rPr lang="en-US" sz="1500" b="1" kern="1200" dirty="0"/>
            <a:t> to submit hours is the last working day of the pay</a:t>
          </a:r>
          <a:r>
            <a:rPr lang="en-US" sz="1500" b="1" kern="1200" dirty="0">
              <a:latin typeface="Corbel" panose="020B0503020204020204"/>
            </a:rPr>
            <a:t> period</a:t>
          </a:r>
          <a:endParaRPr lang="en-US" sz="1500" b="0" kern="1200" dirty="0">
            <a:latin typeface="Corbel" panose="020B0503020204020204"/>
          </a:endParaRPr>
        </a:p>
      </dsp:txBody>
      <dsp:txXfrm>
        <a:off x="39583" y="2756263"/>
        <a:ext cx="2241838" cy="731699"/>
      </dsp:txXfrm>
    </dsp:sp>
    <dsp:sp modelId="{AFB2D7B8-3DAE-487C-B8B9-CA69E8F0D581}">
      <dsp:nvSpPr>
        <dsp:cNvPr id="0" name=""/>
        <dsp:cNvSpPr/>
      </dsp:nvSpPr>
      <dsp:spPr>
        <a:xfrm rot="5400000">
          <a:off x="3785685" y="2052316"/>
          <a:ext cx="1035391" cy="4108671"/>
        </a:xfrm>
        <a:prstGeom prst="round2SameRect">
          <a:avLst/>
        </a:prstGeom>
        <a:solidFill>
          <a:schemeClr val="bg1">
            <a:lumMod val="85000"/>
            <a:alpha val="90000"/>
          </a:schemeClr>
        </a:solidFill>
        <a:ln w="15875" cap="rnd" cmpd="sng" algn="ctr">
          <a:solidFill>
            <a:schemeClr val="accent5">
              <a:tint val="40000"/>
              <a:alpha val="90000"/>
              <a:hueOff val="2890479"/>
              <a:satOff val="-23108"/>
              <a:lumOff val="11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defRPr b="1"/>
          </a:pPr>
          <a:r>
            <a:rPr lang="en-US" sz="1200" b="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Checks</a:t>
          </a:r>
          <a:r>
            <a:rPr lang="en-US" sz="1200" b="0" kern="1200" dirty="0">
              <a:latin typeface="Calibri" panose="020F0502020204030204" pitchFamily="34" charset="0"/>
              <a:cs typeface="Calibri" panose="020F0502020204030204" pitchFamily="34" charset="0"/>
            </a:rPr>
            <a:t> are mailed on the 10</a:t>
          </a:r>
          <a:r>
            <a:rPr lang="en-US" sz="1200" kern="1200" baseline="300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th</a:t>
          </a:r>
          <a:r>
            <a:rPr lang="en-US" sz="1200" b="0" kern="1200" dirty="0">
              <a:latin typeface="Calibri" panose="020F0502020204030204" pitchFamily="34" charset="0"/>
              <a:cs typeface="Calibri" panose="020F0502020204030204" pitchFamily="34" charset="0"/>
            </a:rPr>
            <a:t> and 25</a:t>
          </a:r>
          <a:r>
            <a:rPr lang="en-US" sz="1200" kern="1200" baseline="300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th</a:t>
          </a:r>
          <a:r>
            <a:rPr lang="en-US" sz="1200" b="0" kern="1200" dirty="0">
              <a:latin typeface="Calibri" panose="020F0502020204030204" pitchFamily="34" charset="0"/>
              <a:cs typeface="Calibri" panose="020F0502020204030204" pitchFamily="34" charset="0"/>
            </a:rPr>
            <a:t> of the month</a:t>
          </a:r>
          <a:endParaRPr lang="en-US" sz="1200" kern="1200" dirty="0">
            <a:latin typeface="Calibri" panose="020F0502020204030204" pitchFamily="34" charset="0"/>
            <a:cs typeface="Calibri" panose="020F0502020204030204" pitchFamily="34" charset="0"/>
          </a:endParaRPr>
        </a:p>
        <a:p>
          <a:pPr marL="114300" lvl="1" indent="-114300" algn="l" defTabSz="533400">
            <a:lnSpc>
              <a:spcPct val="90000"/>
            </a:lnSpc>
            <a:spcBef>
              <a:spcPct val="0"/>
            </a:spcBef>
            <a:spcAft>
              <a:spcPct val="15000"/>
            </a:spcAft>
            <a:buChar char="•"/>
          </a:pPr>
          <a:r>
            <a:rPr lang="en-US" sz="1200" b="0" kern="1200" dirty="0">
              <a:latin typeface="Calibri" panose="020F0502020204030204" pitchFamily="34" charset="0"/>
              <a:cs typeface="Calibri" panose="020F0502020204030204" pitchFamily="34" charset="0"/>
            </a:rPr>
            <a:t>If payday falls on a weekend or holiday, your check will be mailed the last working day before the weekend or holiday.</a:t>
          </a:r>
        </a:p>
        <a:p>
          <a:pPr marL="114300" lvl="1" indent="-114300" algn="l" defTabSz="533400" rtl="0">
            <a:lnSpc>
              <a:spcPct val="90000"/>
            </a:lnSpc>
            <a:spcBef>
              <a:spcPct val="0"/>
            </a:spcBef>
            <a:spcAft>
              <a:spcPct val="15000"/>
            </a:spcAft>
            <a:buChar char="•"/>
          </a:pPr>
          <a:r>
            <a:rPr lang="en-US" sz="1200" b="0" kern="1200" dirty="0">
              <a:latin typeface="Calibri" panose="020F0502020204030204" pitchFamily="34" charset="0"/>
              <a:cs typeface="Calibri" panose="020F0502020204030204" pitchFamily="34" charset="0"/>
            </a:rPr>
            <a:t>Be sure that your mailing address is up to date in your student portal.</a:t>
          </a:r>
          <a:endParaRPr lang="en-US" sz="1200" kern="1200" dirty="0">
            <a:latin typeface="Calibri" panose="020F0502020204030204" pitchFamily="34" charset="0"/>
            <a:cs typeface="Calibri" panose="020F0502020204030204" pitchFamily="34" charset="0"/>
          </a:endParaRPr>
        </a:p>
      </dsp:txBody>
      <dsp:txXfrm rot="-5400000">
        <a:off x="2249045" y="3639500"/>
        <a:ext cx="4058127" cy="934303"/>
      </dsp:txXfrm>
    </dsp:sp>
    <dsp:sp modelId="{9DF8F351-75B5-43CF-93C6-924EBD881275}">
      <dsp:nvSpPr>
        <dsp:cNvPr id="0" name=""/>
        <dsp:cNvSpPr/>
      </dsp:nvSpPr>
      <dsp:spPr>
        <a:xfrm>
          <a:off x="25742" y="3557988"/>
          <a:ext cx="2338105" cy="1097340"/>
        </a:xfrm>
        <a:prstGeom prst="roundRect">
          <a:avLst/>
        </a:prstGeom>
        <a:solidFill>
          <a:srgbClr val="C36117"/>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rtl="0">
            <a:lnSpc>
              <a:spcPct val="90000"/>
            </a:lnSpc>
            <a:spcBef>
              <a:spcPct val="0"/>
            </a:spcBef>
            <a:spcAft>
              <a:spcPct val="35000"/>
            </a:spcAft>
            <a:buNone/>
            <a:defRPr b="1"/>
          </a:pPr>
          <a:r>
            <a:rPr lang="en-US" sz="1500" b="0" kern="1200" dirty="0">
              <a:latin typeface="Corbel" panose="020B0503020204020204"/>
            </a:rPr>
            <a:t>Payday</a:t>
          </a:r>
        </a:p>
      </dsp:txBody>
      <dsp:txXfrm>
        <a:off x="79310" y="3611556"/>
        <a:ext cx="2230969" cy="9902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E6E83-6FDA-4EAE-A696-F52BF53D6BD1}">
      <dsp:nvSpPr>
        <dsp:cNvPr id="0" name=""/>
        <dsp:cNvSpPr/>
      </dsp:nvSpPr>
      <dsp:spPr>
        <a:xfrm>
          <a:off x="0" y="42173"/>
          <a:ext cx="6492875" cy="675327"/>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Employment is at-will and non-contractual</a:t>
          </a:r>
        </a:p>
      </dsp:txBody>
      <dsp:txXfrm>
        <a:off x="32967" y="75140"/>
        <a:ext cx="6426941" cy="609393"/>
      </dsp:txXfrm>
    </dsp:sp>
    <dsp:sp modelId="{333283C7-373C-4F09-AC28-5E6A68028FE9}">
      <dsp:nvSpPr>
        <dsp:cNvPr id="0" name=""/>
        <dsp:cNvSpPr/>
      </dsp:nvSpPr>
      <dsp:spPr>
        <a:xfrm>
          <a:off x="0" y="766460"/>
          <a:ext cx="6492875" cy="675327"/>
        </a:xfrm>
        <a:prstGeom prst="roundRect">
          <a:avLst/>
        </a:prstGeom>
        <a:solidFill>
          <a:schemeClr val="accent2">
            <a:hueOff val="248288"/>
            <a:satOff val="-7970"/>
            <a:lumOff val="143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Student workers are entitled to sick leave</a:t>
          </a:r>
        </a:p>
      </dsp:txBody>
      <dsp:txXfrm>
        <a:off x="32967" y="799427"/>
        <a:ext cx="6426941" cy="609393"/>
      </dsp:txXfrm>
    </dsp:sp>
    <dsp:sp modelId="{7C919316-699B-4AB2-83E3-2AA996D23FB8}">
      <dsp:nvSpPr>
        <dsp:cNvPr id="0" name=""/>
        <dsp:cNvSpPr/>
      </dsp:nvSpPr>
      <dsp:spPr>
        <a:xfrm>
          <a:off x="0" y="1490748"/>
          <a:ext cx="6492875" cy="675327"/>
        </a:xfrm>
        <a:prstGeom prst="roundRect">
          <a:avLst/>
        </a:prstGeom>
        <a:solidFill>
          <a:schemeClr val="accent2">
            <a:hueOff val="496577"/>
            <a:satOff val="-15941"/>
            <a:lumOff val="28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a:t>Job performance evaluations may take place at</a:t>
          </a:r>
          <a:r>
            <a:rPr lang="en-US" sz="1700" kern="1200">
              <a:latin typeface="Corbel" panose="020B0503020204020204"/>
            </a:rPr>
            <a:t> the end</a:t>
          </a:r>
          <a:r>
            <a:rPr lang="en-US" sz="1700" kern="1200"/>
            <a:t> of</a:t>
          </a:r>
          <a:r>
            <a:rPr lang="en-US" sz="1700" kern="1200">
              <a:latin typeface="Corbel" panose="020B0503020204020204"/>
            </a:rPr>
            <a:t> each</a:t>
          </a:r>
          <a:r>
            <a:rPr lang="en-US" sz="1700" kern="1200"/>
            <a:t> semester</a:t>
          </a:r>
        </a:p>
      </dsp:txBody>
      <dsp:txXfrm>
        <a:off x="32967" y="1523715"/>
        <a:ext cx="6426941" cy="609393"/>
      </dsp:txXfrm>
    </dsp:sp>
    <dsp:sp modelId="{498FFE56-376E-4734-8DEF-73E43167C86D}">
      <dsp:nvSpPr>
        <dsp:cNvPr id="0" name=""/>
        <dsp:cNvSpPr/>
      </dsp:nvSpPr>
      <dsp:spPr>
        <a:xfrm>
          <a:off x="0" y="2215036"/>
          <a:ext cx="6492875" cy="675327"/>
        </a:xfrm>
        <a:prstGeom prst="roundRect">
          <a:avLst/>
        </a:prstGeom>
        <a:solidFill>
          <a:schemeClr val="accent2">
            <a:hueOff val="744865"/>
            <a:satOff val="-23911"/>
            <a:lumOff val="431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Your supervisor will provide feedback and identify areas where improvement is needed</a:t>
          </a:r>
        </a:p>
      </dsp:txBody>
      <dsp:txXfrm>
        <a:off x="32967" y="2248003"/>
        <a:ext cx="6426941" cy="609393"/>
      </dsp:txXfrm>
    </dsp:sp>
    <dsp:sp modelId="{C3D45767-55A4-4DD1-BDF4-476A4009088D}">
      <dsp:nvSpPr>
        <dsp:cNvPr id="0" name=""/>
        <dsp:cNvSpPr/>
      </dsp:nvSpPr>
      <dsp:spPr>
        <a:xfrm>
          <a:off x="0" y="2939323"/>
          <a:ext cx="6492875" cy="675327"/>
        </a:xfrm>
        <a:prstGeom prst="roundRect">
          <a:avLst/>
        </a:prstGeom>
        <a:solidFill>
          <a:schemeClr val="accent2">
            <a:hueOff val="993154"/>
            <a:satOff val="-31882"/>
            <a:lumOff val="575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Disciplinary action may be taken if necessary</a:t>
          </a:r>
        </a:p>
      </dsp:txBody>
      <dsp:txXfrm>
        <a:off x="32967" y="2972290"/>
        <a:ext cx="6426941" cy="609393"/>
      </dsp:txXfrm>
    </dsp:sp>
    <dsp:sp modelId="{97C891C6-C116-4C78-9FE5-15DA3D0DD769}">
      <dsp:nvSpPr>
        <dsp:cNvPr id="0" name=""/>
        <dsp:cNvSpPr/>
      </dsp:nvSpPr>
      <dsp:spPr>
        <a:xfrm>
          <a:off x="0" y="3663611"/>
          <a:ext cx="6492875" cy="675327"/>
        </a:xfrm>
        <a:prstGeom prst="roundRect">
          <a:avLst/>
        </a:prstGeom>
        <a:solidFill>
          <a:schemeClr val="accent2">
            <a:hueOff val="1241442"/>
            <a:satOff val="-39852"/>
            <a:lumOff val="718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a:t>Timekeeping is important</a:t>
          </a:r>
          <a:r>
            <a:rPr lang="en-US" sz="1700" kern="1200">
              <a:latin typeface="Corbel" panose="020B0503020204020204"/>
            </a:rPr>
            <a:t>!!  You must record your time and submit timesheets each pay-period</a:t>
          </a:r>
          <a:endParaRPr lang="en-US" sz="1700" kern="1200"/>
        </a:p>
      </dsp:txBody>
      <dsp:txXfrm>
        <a:off x="32967" y="3696578"/>
        <a:ext cx="6426941" cy="609393"/>
      </dsp:txXfrm>
    </dsp:sp>
    <dsp:sp modelId="{DE99CADB-D1A2-4D4D-914A-527DD12864E5}">
      <dsp:nvSpPr>
        <dsp:cNvPr id="0" name=""/>
        <dsp:cNvSpPr/>
      </dsp:nvSpPr>
      <dsp:spPr>
        <a:xfrm>
          <a:off x="0" y="4387899"/>
          <a:ext cx="6492875" cy="675327"/>
        </a:xfrm>
        <a:prstGeom prst="roundRect">
          <a:avLst/>
        </a:prstGeom>
        <a:solidFill>
          <a:schemeClr val="accent2">
            <a:hueOff val="1489731"/>
            <a:satOff val="-47823"/>
            <a:lumOff val="862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Talk to your supervisor about the dress code, especially if you will have contact with the public</a:t>
          </a:r>
        </a:p>
      </dsp:txBody>
      <dsp:txXfrm>
        <a:off x="32967" y="4420866"/>
        <a:ext cx="6426941" cy="60939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154CDB2-DA56-49FE-BB2E-CABE75887005}" type="datetimeFigureOut">
              <a:rPr lang="en-US" smtClean="0"/>
              <a:t>7/5/2022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145C03B-22DB-4DC6-810B-11ECE8B7DAD7}" type="slidenum">
              <a:rPr lang="en-US" smtClean="0"/>
              <a:t>‹#›</a:t>
            </a:fld>
            <a:endParaRPr lang="en-US"/>
          </a:p>
        </p:txBody>
      </p:sp>
    </p:spTree>
    <p:extLst>
      <p:ext uri="{BB962C8B-B14F-4D97-AF65-F5344CB8AC3E}">
        <p14:creationId xmlns:p14="http://schemas.microsoft.com/office/powerpoint/2010/main" val="3413442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142" name="Shape 14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155" name="Shape 15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161" name="Shape 16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349" name="Shape 34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173" name="Shape 17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213" name="Shape 21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355" name="Shape 35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ctr" anchorCtr="0">
            <a:noAutofit/>
          </a:bodyPr>
          <a:lstStyle/>
          <a:p>
            <a:pPr marL="0" indent="0">
              <a:buNone/>
            </a:pPr>
            <a:endParaRPr/>
          </a:p>
        </p:txBody>
      </p:sp>
      <p:sp>
        <p:nvSpPr>
          <p:cNvPr id="167" name="Shape 16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7/5/2022</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893979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191393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945321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01209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257666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381927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108524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7/5/2022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703007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7/5/2022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862645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Name Card">
  <p:cSld name="1_Name Card">
    <p:spTree>
      <p:nvGrpSpPr>
        <p:cNvPr id="1" name="Shape 12"/>
        <p:cNvGrpSpPr/>
        <p:nvPr/>
      </p:nvGrpSpPr>
      <p:grpSpPr>
        <a:xfrm>
          <a:off x="0" y="0"/>
          <a:ext cx="0" cy="0"/>
          <a:chOff x="0" y="0"/>
          <a:chExt cx="0" cy="0"/>
        </a:xfrm>
      </p:grpSpPr>
      <p:sp>
        <p:nvSpPr>
          <p:cNvPr id="14" name="Shape 14"/>
          <p:cNvSpPr txBox="1">
            <a:spLocks noGrp="1"/>
          </p:cNvSpPr>
          <p:nvPr>
            <p:ph type="title"/>
          </p:nvPr>
        </p:nvSpPr>
        <p:spPr>
          <a:xfrm>
            <a:off x="1024495" y="1124701"/>
            <a:ext cx="10146186" cy="2511835"/>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entury Gothic"/>
              <a:buNone/>
              <a:defRPr sz="3200" b="0" i="0" u="none" strike="noStrike" cap="none">
                <a:solidFill>
                  <a:schemeClr val="dk1"/>
                </a:solidFill>
                <a:latin typeface="Century Gothic"/>
                <a:ea typeface="Century Gothic"/>
                <a:cs typeface="Century Gothic"/>
                <a:sym typeface="Century Gothic"/>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5" name="Shape 15"/>
          <p:cNvSpPr txBox="1">
            <a:spLocks noGrp="1"/>
          </p:cNvSpPr>
          <p:nvPr>
            <p:ph type="body" idx="1"/>
          </p:nvPr>
        </p:nvSpPr>
        <p:spPr>
          <a:xfrm>
            <a:off x="1024467" y="3648315"/>
            <a:ext cx="10144654" cy="999885"/>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200"/>
              <a:buFont typeface="Arial"/>
              <a:buNone/>
              <a:defRPr sz="16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dk1"/>
              </a:buClr>
              <a:buSzPts val="2000"/>
              <a:buFont typeface="Arial"/>
              <a:buNone/>
              <a:defRPr sz="1400" b="0" i="0" u="none" strike="noStrike" cap="none">
                <a:solidFill>
                  <a:schemeClr val="dk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dk1"/>
              </a:buClr>
              <a:buSzPts val="1800"/>
              <a:buFont typeface="Arial"/>
              <a:buNone/>
              <a:defRPr sz="1200" b="0" i="0" u="none" strike="noStrike" cap="none">
                <a:solidFill>
                  <a:schemeClr val="dk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dk1"/>
              </a:buClr>
              <a:buSzPts val="1600"/>
              <a:buFont typeface="Arial"/>
              <a:buNone/>
              <a:defRPr sz="1000" b="0" i="0" u="none" strike="noStrike" cap="none">
                <a:solidFill>
                  <a:schemeClr val="dk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1"/>
              </a:buClr>
              <a:buSzPts val="1600"/>
              <a:buFont typeface="Arial"/>
              <a:buNone/>
              <a:defRPr sz="1000" b="0" i="0" u="none" strike="noStrike" cap="none">
                <a:solidFill>
                  <a:schemeClr val="dk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dk1"/>
              </a:buClr>
              <a:buSzPts val="1600"/>
              <a:buFont typeface="Arial"/>
              <a:buNone/>
              <a:defRPr sz="1000" b="0"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600"/>
              <a:buFont typeface="Arial"/>
              <a:buNone/>
              <a:defRPr sz="1000" b="0"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600"/>
              <a:buFont typeface="Arial"/>
              <a:buNone/>
              <a:defRPr sz="1000" b="0"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600"/>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16" name="Shape 16"/>
          <p:cNvSpPr txBox="1">
            <a:spLocks noGrp="1"/>
          </p:cNvSpPr>
          <p:nvPr>
            <p:ph type="dt" idx="10"/>
          </p:nvPr>
        </p:nvSpPr>
        <p:spPr>
          <a:xfrm>
            <a:off x="7814452" y="378883"/>
            <a:ext cx="2910840" cy="365125"/>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7" name="Shape 17"/>
          <p:cNvSpPr txBox="1">
            <a:spLocks noGrp="1"/>
          </p:cNvSpPr>
          <p:nvPr>
            <p:ph type="ftr" idx="11"/>
          </p:nvPr>
        </p:nvSpPr>
        <p:spPr>
          <a:xfrm>
            <a:off x="685800" y="378883"/>
            <a:ext cx="6991492"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8" name="Shape 18"/>
          <p:cNvSpPr txBox="1">
            <a:spLocks noGrp="1"/>
          </p:cNvSpPr>
          <p:nvPr>
            <p:ph type="sldNum" idx="12"/>
          </p:nvPr>
        </p:nvSpPr>
        <p:spPr>
          <a:xfrm>
            <a:off x="10862452" y="381000"/>
            <a:ext cx="64374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05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05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05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05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05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05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05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050" b="0" i="0" u="none" strike="noStrike" cap="none">
                <a:solidFill>
                  <a:srgbClr val="888888"/>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99479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2895600" y="761999"/>
            <a:ext cx="8610599" cy="1303867"/>
          </a:xfrm>
          <a:prstGeom prst="rect">
            <a:avLst/>
          </a:prstGeom>
          <a:noFill/>
          <a:ln>
            <a:noFill/>
          </a:ln>
        </p:spPr>
        <p:txBody>
          <a:bodyPr spcFirstLastPara="1" wrap="square" lIns="91425" tIns="91425" rIns="91425" bIns="91425" anchor="ctr" anchorCtr="0"/>
          <a:lstStyle>
            <a:lvl1pPr marL="0" marR="0" lvl="0" indent="0" algn="r" rtl="0">
              <a:lnSpc>
                <a:spcPct val="90000"/>
              </a:lnSpc>
              <a:spcBef>
                <a:spcPts val="0"/>
              </a:spcBef>
              <a:spcAft>
                <a:spcPts val="0"/>
              </a:spcAft>
              <a:buClr>
                <a:schemeClr val="dk1"/>
              </a:buClr>
              <a:buSzPts val="1400"/>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3" name="Shape 43"/>
          <p:cNvSpPr txBox="1">
            <a:spLocks noGrp="1"/>
          </p:cNvSpPr>
          <p:nvPr>
            <p:ph type="body" idx="1"/>
          </p:nvPr>
        </p:nvSpPr>
        <p:spPr>
          <a:xfrm>
            <a:off x="685800" y="2202080"/>
            <a:ext cx="3456432" cy="61732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2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44" name="Shape 44"/>
          <p:cNvSpPr txBox="1">
            <a:spLocks noGrp="1"/>
          </p:cNvSpPr>
          <p:nvPr>
            <p:ph type="body" idx="2"/>
          </p:nvPr>
        </p:nvSpPr>
        <p:spPr>
          <a:xfrm>
            <a:off x="685799" y="2904565"/>
            <a:ext cx="3456432" cy="3314132"/>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200"/>
              <a:buFont typeface="Arial"/>
              <a:buNone/>
              <a:defRPr sz="14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dk1"/>
              </a:buClr>
              <a:buSzPts val="1600"/>
              <a:buFont typeface="Arial"/>
              <a:buNone/>
              <a:defRPr sz="900" b="0" i="0" u="none" strike="noStrike" cap="none">
                <a:solidFill>
                  <a:schemeClr val="dk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1"/>
              </a:buClr>
              <a:buSzPts val="1600"/>
              <a:buFont typeface="Arial"/>
              <a:buNone/>
              <a:defRPr sz="900" b="0" i="0" u="none" strike="noStrike" cap="none">
                <a:solidFill>
                  <a:schemeClr val="dk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dk1"/>
              </a:buClr>
              <a:buSzPts val="1600"/>
              <a:buFont typeface="Arial"/>
              <a:buNone/>
              <a:defRPr sz="900" b="0"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600"/>
              <a:buFont typeface="Arial"/>
              <a:buNone/>
              <a:defRPr sz="900" b="0"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600"/>
              <a:buFont typeface="Arial"/>
              <a:buNone/>
              <a:defRPr sz="900" b="0"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600"/>
              <a:buFont typeface="Arial"/>
              <a:buNone/>
              <a:defRPr sz="900" b="0" i="0" u="none" strike="noStrike" cap="none">
                <a:solidFill>
                  <a:schemeClr val="dk1"/>
                </a:solidFill>
                <a:latin typeface="Century Gothic"/>
                <a:ea typeface="Century Gothic"/>
                <a:cs typeface="Century Gothic"/>
                <a:sym typeface="Century Gothic"/>
              </a:defRPr>
            </a:lvl9pPr>
          </a:lstStyle>
          <a:p>
            <a:endParaRPr/>
          </a:p>
        </p:txBody>
      </p:sp>
      <p:sp>
        <p:nvSpPr>
          <p:cNvPr id="45" name="Shape 45"/>
          <p:cNvSpPr txBox="1">
            <a:spLocks noGrp="1"/>
          </p:cNvSpPr>
          <p:nvPr>
            <p:ph type="body" idx="3"/>
          </p:nvPr>
        </p:nvSpPr>
        <p:spPr>
          <a:xfrm>
            <a:off x="4368800" y="2201333"/>
            <a:ext cx="3456432" cy="626534"/>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2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46" name="Shape 46"/>
          <p:cNvSpPr txBox="1">
            <a:spLocks noGrp="1"/>
          </p:cNvSpPr>
          <p:nvPr>
            <p:ph type="body" idx="4"/>
          </p:nvPr>
        </p:nvSpPr>
        <p:spPr>
          <a:xfrm>
            <a:off x="4366858" y="2904067"/>
            <a:ext cx="3456432" cy="331461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200"/>
              <a:buFont typeface="Arial"/>
              <a:buNone/>
              <a:defRPr sz="14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dk1"/>
              </a:buClr>
              <a:buSzPts val="1600"/>
              <a:buFont typeface="Arial"/>
              <a:buNone/>
              <a:defRPr sz="900" b="0" i="0" u="none" strike="noStrike" cap="none">
                <a:solidFill>
                  <a:schemeClr val="dk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1"/>
              </a:buClr>
              <a:buSzPts val="1600"/>
              <a:buFont typeface="Arial"/>
              <a:buNone/>
              <a:defRPr sz="900" b="0" i="0" u="none" strike="noStrike" cap="none">
                <a:solidFill>
                  <a:schemeClr val="dk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dk1"/>
              </a:buClr>
              <a:buSzPts val="1600"/>
              <a:buFont typeface="Arial"/>
              <a:buNone/>
              <a:defRPr sz="900" b="0"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600"/>
              <a:buFont typeface="Arial"/>
              <a:buNone/>
              <a:defRPr sz="900" b="0"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600"/>
              <a:buFont typeface="Arial"/>
              <a:buNone/>
              <a:defRPr sz="900" b="0"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600"/>
              <a:buFont typeface="Arial"/>
              <a:buNone/>
              <a:defRPr sz="900" b="0" i="0" u="none" strike="noStrike" cap="none">
                <a:solidFill>
                  <a:schemeClr val="dk1"/>
                </a:solidFill>
                <a:latin typeface="Century Gothic"/>
                <a:ea typeface="Century Gothic"/>
                <a:cs typeface="Century Gothic"/>
                <a:sym typeface="Century Gothic"/>
              </a:defRPr>
            </a:lvl9pPr>
          </a:lstStyle>
          <a:p>
            <a:endParaRPr/>
          </a:p>
        </p:txBody>
      </p:sp>
      <p:sp>
        <p:nvSpPr>
          <p:cNvPr id="47" name="Shape 47"/>
          <p:cNvSpPr txBox="1">
            <a:spLocks noGrp="1"/>
          </p:cNvSpPr>
          <p:nvPr>
            <p:ph type="body" idx="5"/>
          </p:nvPr>
        </p:nvSpPr>
        <p:spPr>
          <a:xfrm>
            <a:off x="8051800" y="2192866"/>
            <a:ext cx="3456432" cy="626534"/>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2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48" name="Shape 48"/>
          <p:cNvSpPr txBox="1">
            <a:spLocks noGrp="1"/>
          </p:cNvSpPr>
          <p:nvPr>
            <p:ph type="body" idx="6"/>
          </p:nvPr>
        </p:nvSpPr>
        <p:spPr>
          <a:xfrm>
            <a:off x="8051801" y="2904565"/>
            <a:ext cx="3456432" cy="3314132"/>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200"/>
              <a:buFont typeface="Arial"/>
              <a:buNone/>
              <a:defRPr sz="14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dk1"/>
              </a:buClr>
              <a:buSzPts val="1600"/>
              <a:buFont typeface="Arial"/>
              <a:buNone/>
              <a:defRPr sz="900" b="0" i="0" u="none" strike="noStrike" cap="none">
                <a:solidFill>
                  <a:schemeClr val="dk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1"/>
              </a:buClr>
              <a:buSzPts val="1600"/>
              <a:buFont typeface="Arial"/>
              <a:buNone/>
              <a:defRPr sz="900" b="0" i="0" u="none" strike="noStrike" cap="none">
                <a:solidFill>
                  <a:schemeClr val="dk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dk1"/>
              </a:buClr>
              <a:buSzPts val="1600"/>
              <a:buFont typeface="Arial"/>
              <a:buNone/>
              <a:defRPr sz="900" b="0"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600"/>
              <a:buFont typeface="Arial"/>
              <a:buNone/>
              <a:defRPr sz="900" b="0"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600"/>
              <a:buFont typeface="Arial"/>
              <a:buNone/>
              <a:defRPr sz="900" b="0"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600"/>
              <a:buFont typeface="Arial"/>
              <a:buNone/>
              <a:defRPr sz="900" b="0" i="0" u="none" strike="noStrike" cap="none">
                <a:solidFill>
                  <a:schemeClr val="dk1"/>
                </a:solidFill>
                <a:latin typeface="Century Gothic"/>
                <a:ea typeface="Century Gothic"/>
                <a:cs typeface="Century Gothic"/>
                <a:sym typeface="Century Gothic"/>
              </a:defRPr>
            </a:lvl9pPr>
          </a:lstStyle>
          <a:p>
            <a:endParaRPr/>
          </a:p>
        </p:txBody>
      </p:sp>
      <p:sp>
        <p:nvSpPr>
          <p:cNvPr id="49" name="Shape 49"/>
          <p:cNvSpPr txBox="1">
            <a:spLocks noGrp="1"/>
          </p:cNvSpPr>
          <p:nvPr>
            <p:ph type="dt" idx="10"/>
          </p:nvPr>
        </p:nvSpPr>
        <p:spPr>
          <a:xfrm>
            <a:off x="8595360" y="6356350"/>
            <a:ext cx="2910840" cy="365125"/>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0" name="Shape 50"/>
          <p:cNvSpPr txBox="1">
            <a:spLocks noGrp="1"/>
          </p:cNvSpPr>
          <p:nvPr>
            <p:ph type="ftr" idx="11"/>
          </p:nvPr>
        </p:nvSpPr>
        <p:spPr>
          <a:xfrm>
            <a:off x="685800" y="6355845"/>
            <a:ext cx="7772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1" name="Shape 51"/>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05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05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05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05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05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05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05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050" b="0" i="0" u="none" strike="noStrike" cap="none">
                <a:solidFill>
                  <a:srgbClr val="888888"/>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44790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7/5/2022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2766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951576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7/5/2022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740388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7/5/2022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218200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7/5/2022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571307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41809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234993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01760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7/5/2022</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837040121"/>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 id="2147483870" r:id="rId17"/>
    <p:sldLayoutId id="2147483871" r:id="rId18"/>
    <p:sldLayoutId id="2147483872" r:id="rId19"/>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bimblog.house/category/production/"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venturacollege.edu/departments/student-services/financial-aid/federal-work-study-new-students"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mailto:jose_delgado4@vcccd.edu"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Shape 143"/>
        <p:cNvGrpSpPr/>
        <p:nvPr/>
      </p:nvGrpSpPr>
      <p:grpSpPr>
        <a:xfrm>
          <a:off x="0" y="0"/>
          <a:ext cx="0" cy="0"/>
          <a:chOff x="0" y="0"/>
          <a:chExt cx="0" cy="0"/>
        </a:xfrm>
      </p:grpSpPr>
      <p:grpSp>
        <p:nvGrpSpPr>
          <p:cNvPr id="85" name="Group 84">
            <a:extLst>
              <a:ext uri="{FF2B5EF4-FFF2-40B4-BE49-F238E27FC236}">
                <a16:creationId xmlns:a16="http://schemas.microsoft.com/office/drawing/2014/main" id="{D6BA167A-D3C3-4EE8-8B5E-1367920872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86" name="Freeform 6">
              <a:extLst>
                <a:ext uri="{FF2B5EF4-FFF2-40B4-BE49-F238E27FC236}">
                  <a16:creationId xmlns:a16="http://schemas.microsoft.com/office/drawing/2014/main" id="{810CA83B-630E-45DB-ADCB-F026042851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87" name="Freeform 7">
              <a:extLst>
                <a:ext uri="{FF2B5EF4-FFF2-40B4-BE49-F238E27FC236}">
                  <a16:creationId xmlns:a16="http://schemas.microsoft.com/office/drawing/2014/main" id="{7A57B554-6973-429A-818B-524C03DA4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88" name="Freeform 9">
              <a:extLst>
                <a:ext uri="{FF2B5EF4-FFF2-40B4-BE49-F238E27FC236}">
                  <a16:creationId xmlns:a16="http://schemas.microsoft.com/office/drawing/2014/main" id="{89ED2DB2-F3BB-4B5E-84E6-CC259E394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89" name="Freeform 10">
              <a:extLst>
                <a:ext uri="{FF2B5EF4-FFF2-40B4-BE49-F238E27FC236}">
                  <a16:creationId xmlns:a16="http://schemas.microsoft.com/office/drawing/2014/main" id="{93816493-5723-43CF-95A9-2CDEC9B11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90" name="Freeform 11">
              <a:extLst>
                <a:ext uri="{FF2B5EF4-FFF2-40B4-BE49-F238E27FC236}">
                  <a16:creationId xmlns:a16="http://schemas.microsoft.com/office/drawing/2014/main" id="{A9964935-0316-4743-BD2E-35B86AF48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91" name="Freeform 12">
              <a:extLst>
                <a:ext uri="{FF2B5EF4-FFF2-40B4-BE49-F238E27FC236}">
                  <a16:creationId xmlns:a16="http://schemas.microsoft.com/office/drawing/2014/main" id="{2B20A700-1547-48D5-AA6F-C1473539C7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93" name="Rectangle 92">
            <a:extLst>
              <a:ext uri="{FF2B5EF4-FFF2-40B4-BE49-F238E27FC236}">
                <a16:creationId xmlns:a16="http://schemas.microsoft.com/office/drawing/2014/main" id="{424EB265-F02F-4B59-A508-C6EB995F2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5221" r="8278" b="1"/>
          <a:stretch/>
        </p:blipFill>
        <p:spPr>
          <a:xfrm>
            <a:off x="-324" y="-46238"/>
            <a:ext cx="4800580" cy="6867515"/>
          </a:xfrm>
          <a:prstGeom prst="rect">
            <a:avLst/>
          </a:prstGeom>
        </p:spPr>
      </p:pic>
      <p:grpSp>
        <p:nvGrpSpPr>
          <p:cNvPr id="95" name="Group 94">
            <a:extLst>
              <a:ext uri="{FF2B5EF4-FFF2-40B4-BE49-F238E27FC236}">
                <a16:creationId xmlns:a16="http://schemas.microsoft.com/office/drawing/2014/main" id="{2C998072-124D-48E2-A6E2-8F1E8ED837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36718" y="0"/>
            <a:ext cx="2611581" cy="6858000"/>
            <a:chOff x="2836718" y="0"/>
            <a:chExt cx="2611581" cy="6858000"/>
          </a:xfrm>
        </p:grpSpPr>
        <p:sp useBgFill="1">
          <p:nvSpPr>
            <p:cNvPr id="96" name="Rectangle 19">
              <a:extLst>
                <a:ext uri="{FF2B5EF4-FFF2-40B4-BE49-F238E27FC236}">
                  <a16:creationId xmlns:a16="http://schemas.microsoft.com/office/drawing/2014/main" id="{1E14E093-754E-4506-A8D6-FCE1C15C82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36718" y="0"/>
              <a:ext cx="2611581" cy="2554287"/>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581" h="2554287">
                  <a:moveTo>
                    <a:pt x="675409" y="0"/>
                  </a:moveTo>
                  <a:lnTo>
                    <a:pt x="2611581" y="0"/>
                  </a:lnTo>
                  <a:lnTo>
                    <a:pt x="2611581" y="2554287"/>
                  </a:lnTo>
                  <a:lnTo>
                    <a:pt x="0" y="2554287"/>
                  </a:lnTo>
                  <a:lnTo>
                    <a:pt x="67540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7" name="Rectangle 20">
              <a:extLst>
                <a:ext uri="{FF2B5EF4-FFF2-40B4-BE49-F238E27FC236}">
                  <a16:creationId xmlns:a16="http://schemas.microsoft.com/office/drawing/2014/main" id="{CF21968D-4653-4795-8719-23625D73D4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36718" y="2554287"/>
              <a:ext cx="2611581" cy="4303713"/>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581" h="4303713">
                  <a:moveTo>
                    <a:pt x="0" y="0"/>
                  </a:moveTo>
                  <a:lnTo>
                    <a:pt x="2611581" y="0"/>
                  </a:lnTo>
                  <a:lnTo>
                    <a:pt x="2611581" y="4303713"/>
                  </a:lnTo>
                  <a:lnTo>
                    <a:pt x="2171701" y="363869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7C1932C4-6593-4E91-A419-A6DD5ACF2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40843" y="0"/>
            <a:ext cx="5014912" cy="6862763"/>
            <a:chOff x="2928938" y="-4763"/>
            <a:chExt cx="5014912" cy="6862763"/>
          </a:xfrm>
        </p:grpSpPr>
        <p:sp>
          <p:nvSpPr>
            <p:cNvPr id="100" name="Freeform 6">
              <a:extLst>
                <a:ext uri="{FF2B5EF4-FFF2-40B4-BE49-F238E27FC236}">
                  <a16:creationId xmlns:a16="http://schemas.microsoft.com/office/drawing/2014/main" id="{7760625D-64B1-4CBD-9E72-3A2E98F98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01" name="Freeform 7">
              <a:extLst>
                <a:ext uri="{FF2B5EF4-FFF2-40B4-BE49-F238E27FC236}">
                  <a16:creationId xmlns:a16="http://schemas.microsoft.com/office/drawing/2014/main" id="{E71E0260-05A5-45ED-8B56-77316E5A94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02" name="Freeform 9">
              <a:extLst>
                <a:ext uri="{FF2B5EF4-FFF2-40B4-BE49-F238E27FC236}">
                  <a16:creationId xmlns:a16="http://schemas.microsoft.com/office/drawing/2014/main" id="{AD29CF5D-216F-4967-90BD-0A39F6072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03" name="Freeform 10">
              <a:extLst>
                <a:ext uri="{FF2B5EF4-FFF2-40B4-BE49-F238E27FC236}">
                  <a16:creationId xmlns:a16="http://schemas.microsoft.com/office/drawing/2014/main" id="{00059C3C-E45F-452B-B06F-6713C5456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04" name="Freeform 11">
              <a:extLst>
                <a:ext uri="{FF2B5EF4-FFF2-40B4-BE49-F238E27FC236}">
                  <a16:creationId xmlns:a16="http://schemas.microsoft.com/office/drawing/2014/main" id="{7B5AA5D5-8081-4AD6-9962-4DE4EBAA4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05" name="Freeform 12">
              <a:extLst>
                <a:ext uri="{FF2B5EF4-FFF2-40B4-BE49-F238E27FC236}">
                  <a16:creationId xmlns:a16="http://schemas.microsoft.com/office/drawing/2014/main" id="{A7DDA84B-1C5A-4E35-A4E5-A9948B088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144" name="Shape 144"/>
          <p:cNvSpPr txBox="1">
            <a:spLocks noGrp="1"/>
          </p:cNvSpPr>
          <p:nvPr>
            <p:ph type="title"/>
          </p:nvPr>
        </p:nvSpPr>
        <p:spPr>
          <a:xfrm>
            <a:off x="4791973" y="857251"/>
            <a:ext cx="5898252" cy="2606674"/>
          </a:xfrm>
          <a:prstGeom prst="rect">
            <a:avLst/>
          </a:prstGeom>
        </p:spPr>
        <p:txBody>
          <a:bodyPr spcFirstLastPara="1" vert="horz" lIns="91440" tIns="45720" rIns="91440" bIns="45720" rtlCol="0" anchor="b" anchorCtr="0">
            <a:normAutofit fontScale="90000"/>
          </a:bodyPr>
          <a:lstStyle/>
          <a:p>
            <a:pPr algn="r">
              <a:spcBef>
                <a:spcPct val="0"/>
              </a:spcBef>
            </a:pPr>
            <a:br>
              <a:rPr lang="en-US" sz="4200" b="0" i="0" u="none" strike="noStrike" dirty="0">
                <a:latin typeface="+mj-lt"/>
                <a:ea typeface="+mj-ea"/>
                <a:cs typeface="+mj-cs"/>
              </a:rPr>
            </a:br>
            <a:br>
              <a:rPr lang="en-US" sz="4200" b="0" i="0" u="none" strike="noStrike" dirty="0">
                <a:latin typeface="+mj-lt"/>
                <a:ea typeface="+mj-ea"/>
                <a:cs typeface="+mj-cs"/>
              </a:rPr>
            </a:br>
            <a:br>
              <a:rPr lang="en-US" sz="4200" b="0" i="0" u="none" strike="noStrike" dirty="0">
                <a:latin typeface="+mj-lt"/>
                <a:ea typeface="+mj-ea"/>
                <a:cs typeface="+mj-cs"/>
              </a:rPr>
            </a:br>
            <a:r>
              <a:rPr lang="en-US" sz="4200" b="1" dirty="0">
                <a:solidFill>
                  <a:schemeClr val="tx1"/>
                </a:solidFill>
                <a:latin typeface="+mj-lt"/>
                <a:ea typeface="+mj-ea"/>
                <a:cs typeface="+mj-cs"/>
              </a:rPr>
              <a:t>VENTURA COLLEGE </a:t>
            </a:r>
            <a:br>
              <a:rPr lang="en-US" sz="4200" b="1" dirty="0">
                <a:latin typeface="+mj-lt"/>
                <a:ea typeface="+mj-ea"/>
                <a:cs typeface="+mj-cs"/>
              </a:rPr>
            </a:br>
            <a:r>
              <a:rPr lang="en-US" sz="4200" b="1" i="0" u="none" strike="noStrike" dirty="0">
                <a:solidFill>
                  <a:schemeClr val="tx1"/>
                </a:solidFill>
                <a:latin typeface="+mj-lt"/>
                <a:ea typeface="+mj-ea"/>
                <a:cs typeface="+mj-cs"/>
                <a:sym typeface="Century Gothic"/>
              </a:rPr>
              <a:t>FEDERAL WORK-STUDY</a:t>
            </a:r>
            <a:br>
              <a:rPr lang="en-US" sz="4200" b="1" i="0" u="none" strike="noStrike" dirty="0">
                <a:latin typeface="+mj-lt"/>
                <a:ea typeface="+mj-ea"/>
                <a:cs typeface="+mj-cs"/>
              </a:rPr>
            </a:br>
            <a:r>
              <a:rPr lang="en-US" sz="4200" b="1" i="0" u="none" strike="noStrike" dirty="0">
                <a:solidFill>
                  <a:schemeClr val="tx1"/>
                </a:solidFill>
                <a:latin typeface="+mj-lt"/>
                <a:ea typeface="+mj-ea"/>
                <a:cs typeface="+mj-cs"/>
                <a:sym typeface="Century Gothic"/>
              </a:rPr>
              <a:t>JOB ORIENTATION</a:t>
            </a:r>
            <a:br>
              <a:rPr lang="en-US" sz="4200" b="1" dirty="0">
                <a:latin typeface="+mj-lt"/>
                <a:ea typeface="+mj-ea"/>
                <a:cs typeface="+mj-cs"/>
              </a:rPr>
            </a:br>
            <a:endParaRPr lang="en-US" sz="4200" b="0" i="0" u="none" strike="noStrike" dirty="0">
              <a:solidFill>
                <a:schemeClr val="tx1"/>
              </a:solidFill>
              <a:latin typeface="+mj-lt"/>
              <a:ea typeface="+mj-ea"/>
              <a:cs typeface="+mj-cs"/>
              <a:sym typeface="Century Gothic"/>
            </a:endParaRPr>
          </a:p>
        </p:txBody>
      </p:sp>
      <p:sp>
        <p:nvSpPr>
          <p:cNvPr id="2" name="TextBox 1">
            <a:extLst>
              <a:ext uri="{FF2B5EF4-FFF2-40B4-BE49-F238E27FC236}">
                <a16:creationId xmlns:a16="http://schemas.microsoft.com/office/drawing/2014/main" id="{C891BB5C-EDD3-4843-A1DE-D218482F479A}"/>
              </a:ext>
            </a:extLst>
          </p:cNvPr>
          <p:cNvSpPr txBox="1"/>
          <p:nvPr/>
        </p:nvSpPr>
        <p:spPr>
          <a:xfrm>
            <a:off x="6005628" y="3387519"/>
            <a:ext cx="5458495" cy="9079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400" dirty="0"/>
              <a:t>New to the Federal Work Study Program? </a:t>
            </a:r>
          </a:p>
          <a:p>
            <a:pPr>
              <a:spcAft>
                <a:spcPts val="600"/>
              </a:spcAft>
            </a:pPr>
            <a:r>
              <a:rPr lang="en-US" sz="2400" dirty="0"/>
              <a:t>Here is a guide to get you started...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9"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0"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1"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2"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3"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4"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384E03DA-B800-46E1-AF36-59DF74A4B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D7A9900B-CB87-464C-884A-B15D70B64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5BCAB28F-789D-4A3C-8EB8-762F48DCFAEE}"/>
              </a:ext>
            </a:extLst>
          </p:cNvPr>
          <p:cNvSpPr>
            <a:spLocks noGrp="1"/>
          </p:cNvSpPr>
          <p:nvPr>
            <p:ph type="title"/>
          </p:nvPr>
        </p:nvSpPr>
        <p:spPr>
          <a:xfrm>
            <a:off x="340375" y="800640"/>
            <a:ext cx="8166316" cy="5433798"/>
          </a:xfrm>
        </p:spPr>
        <p:txBody>
          <a:bodyPr vert="horz" lIns="91440" tIns="45720" rIns="91440" bIns="45720" rtlCol="0" anchor="t" anchorCtr="0">
            <a:normAutofit/>
          </a:bodyPr>
          <a:lstStyle/>
          <a:p>
            <a:pPr algn="l"/>
            <a:r>
              <a:rPr lang="en-US" sz="4800" b="1" dirty="0">
                <a:latin typeface="Calibri" panose="020F0502020204030204" pitchFamily="34" charset="0"/>
                <a:cs typeface="Calibri" panose="020F0502020204030204" pitchFamily="34" charset="0"/>
              </a:rPr>
              <a:t>How to report hours worked:</a:t>
            </a:r>
            <a:br>
              <a:rPr lang="en-US" sz="4800" dirty="0">
                <a:latin typeface="Calibri" panose="020F0502020204030204" pitchFamily="34" charset="0"/>
                <a:cs typeface="Calibri" panose="020F0502020204030204" pitchFamily="34" charset="0"/>
              </a:rPr>
            </a:br>
            <a:br>
              <a:rPr lang="en-US" sz="4800" dirty="0">
                <a:latin typeface="Calibri" panose="020F0502020204030204" pitchFamily="34" charset="0"/>
                <a:cs typeface="Calibri" panose="020F0502020204030204" pitchFamily="34" charset="0"/>
              </a:rPr>
            </a:br>
            <a:r>
              <a:rPr lang="en-US" sz="3500" dirty="0"/>
              <a:t>Report your time</a:t>
            </a:r>
            <a:br>
              <a:rPr lang="en-US" sz="3500" dirty="0"/>
            </a:br>
            <a:r>
              <a:rPr lang="en-US" sz="3500" dirty="0"/>
              <a:t>by logging into your</a:t>
            </a:r>
            <a:br>
              <a:rPr lang="en-US" sz="3500" dirty="0"/>
            </a:br>
            <a:r>
              <a:rPr lang="en-US" sz="3500" dirty="0"/>
              <a:t> </a:t>
            </a:r>
            <a:r>
              <a:rPr lang="en-US" sz="3500" dirty="0" err="1"/>
              <a:t>myvcccd</a:t>
            </a:r>
            <a:r>
              <a:rPr lang="en-US" sz="3500" dirty="0"/>
              <a:t> portal.</a:t>
            </a:r>
          </a:p>
        </p:txBody>
      </p:sp>
      <p:cxnSp>
        <p:nvCxnSpPr>
          <p:cNvPr id="20" name="Straight Connector 19">
            <a:extLst>
              <a:ext uri="{FF2B5EF4-FFF2-40B4-BE49-F238E27FC236}">
                <a16:creationId xmlns:a16="http://schemas.microsoft.com/office/drawing/2014/main" id="{2095369B-D528-438E-80C9-A093047670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1624" y="1923563"/>
            <a:ext cx="0" cy="30175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F711A40-78AA-43BD-BBBC-A48FB67D536C}"/>
              </a:ext>
            </a:extLst>
          </p:cNvPr>
          <p:cNvPicPr>
            <a:picLocks noChangeAspect="1"/>
          </p:cNvPicPr>
          <p:nvPr/>
        </p:nvPicPr>
        <p:blipFill>
          <a:blip r:embed="rId3"/>
          <a:stretch>
            <a:fillRect/>
          </a:stretch>
        </p:blipFill>
        <p:spPr>
          <a:xfrm>
            <a:off x="4236895" y="1667021"/>
            <a:ext cx="7789458" cy="4032443"/>
          </a:xfrm>
          <a:prstGeom prst="rect">
            <a:avLst/>
          </a:prstGeom>
        </p:spPr>
      </p:pic>
    </p:spTree>
    <p:extLst>
      <p:ext uri="{BB962C8B-B14F-4D97-AF65-F5344CB8AC3E}">
        <p14:creationId xmlns:p14="http://schemas.microsoft.com/office/powerpoint/2010/main" val="2707341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14"/>
        <p:cNvGrpSpPr/>
        <p:nvPr/>
      </p:nvGrpSpPr>
      <p:grpSpPr>
        <a:xfrm>
          <a:off x="0" y="0"/>
          <a:ext cx="0" cy="0"/>
          <a:chOff x="0" y="0"/>
          <a:chExt cx="0" cy="0"/>
        </a:xfrm>
      </p:grpSpPr>
      <p:sp>
        <p:nvSpPr>
          <p:cNvPr id="92" name="Rectangle 91">
            <a:extLst>
              <a:ext uri="{FF2B5EF4-FFF2-40B4-BE49-F238E27FC236}">
                <a16:creationId xmlns:a16="http://schemas.microsoft.com/office/drawing/2014/main" id="{F659138C-74A1-445B-848C-3608AE871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7DFD7409-66D7-4C9C-B528-E79EB64A4D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7455" y="0"/>
            <a:ext cx="5014912" cy="6862763"/>
            <a:chOff x="2928938" y="-4763"/>
            <a:chExt cx="5014912" cy="6862763"/>
          </a:xfrm>
        </p:grpSpPr>
        <p:sp>
          <p:nvSpPr>
            <p:cNvPr id="95" name="Freeform 6">
              <a:extLst>
                <a:ext uri="{FF2B5EF4-FFF2-40B4-BE49-F238E27FC236}">
                  <a16:creationId xmlns:a16="http://schemas.microsoft.com/office/drawing/2014/main" id="{87990EF0-5F6F-4FE3-AA65-8968AF2DF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sp>
        <p:sp>
          <p:nvSpPr>
            <p:cNvPr id="96" name="Freeform 7">
              <a:extLst>
                <a:ext uri="{FF2B5EF4-FFF2-40B4-BE49-F238E27FC236}">
                  <a16:creationId xmlns:a16="http://schemas.microsoft.com/office/drawing/2014/main" id="{D78F7598-94C7-46E9-8B2A-CB44A0F252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97" name="Freeform 12">
              <a:extLst>
                <a:ext uri="{FF2B5EF4-FFF2-40B4-BE49-F238E27FC236}">
                  <a16:creationId xmlns:a16="http://schemas.microsoft.com/office/drawing/2014/main" id="{99D2CBB1-072D-4875-B7D7-CADB0ABF3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98" name="Freeform 13">
              <a:extLst>
                <a:ext uri="{FF2B5EF4-FFF2-40B4-BE49-F238E27FC236}">
                  <a16:creationId xmlns:a16="http://schemas.microsoft.com/office/drawing/2014/main" id="{58F600B4-EE22-4BA5-A764-9D80C335C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99" name="Freeform 14">
              <a:extLst>
                <a:ext uri="{FF2B5EF4-FFF2-40B4-BE49-F238E27FC236}">
                  <a16:creationId xmlns:a16="http://schemas.microsoft.com/office/drawing/2014/main" id="{1E8DAD02-2B30-48A9-ACE0-2E9193091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00" name="Freeform 15">
              <a:extLst>
                <a:ext uri="{FF2B5EF4-FFF2-40B4-BE49-F238E27FC236}">
                  <a16:creationId xmlns:a16="http://schemas.microsoft.com/office/drawing/2014/main" id="{F8F76B12-142C-41AF-B239-F414ABCFA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useBgFill="1">
        <p:nvSpPr>
          <p:cNvPr id="102" name="Rectangle 101">
            <a:extLst>
              <a:ext uri="{FF2B5EF4-FFF2-40B4-BE49-F238E27FC236}">
                <a16:creationId xmlns:a16="http://schemas.microsoft.com/office/drawing/2014/main" id="{225F4217-4021-45A0-812B-398F9A7A9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929" y="667808"/>
            <a:ext cx="10894142" cy="5580592"/>
          </a:xfrm>
          <a:prstGeom prst="rect">
            <a:avLst/>
          </a:prstGeom>
          <a:ln w="3175" cap="sq">
            <a:solidFill>
              <a:schemeClr val="bg1">
                <a:lumMod val="65000"/>
              </a:schemeClr>
            </a:solidFill>
            <a:miter lim="800000"/>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a:extLst>
              <a:ext uri="{FF2B5EF4-FFF2-40B4-BE49-F238E27FC236}">
                <a16:creationId xmlns:a16="http://schemas.microsoft.com/office/drawing/2014/main" id="{486F4EBC-E415-40E4-A8BA-BA66F0B632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92024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15" name="Shape 215"/>
          <p:cNvSpPr txBox="1">
            <a:spLocks noGrp="1"/>
          </p:cNvSpPr>
          <p:nvPr>
            <p:ph type="body" idx="4294967295"/>
          </p:nvPr>
        </p:nvSpPr>
        <p:spPr>
          <a:xfrm>
            <a:off x="5007932" y="1261873"/>
            <a:ext cx="6092780" cy="4449422"/>
          </a:xfrm>
          <a:prstGeom prst="rect">
            <a:avLst/>
          </a:prstGeom>
        </p:spPr>
        <p:txBody>
          <a:bodyPr spcFirstLastPara="1" lIns="91425" tIns="45700" rIns="91425" bIns="45700" anchorCtr="0">
            <a:normAutofit/>
          </a:bodyPr>
          <a:lstStyle/>
          <a:p>
            <a:pPr marL="0" indent="0">
              <a:spcBef>
                <a:spcPts val="0"/>
              </a:spcBef>
              <a:spcAft>
                <a:spcPts val="0"/>
              </a:spcAft>
              <a:buClr>
                <a:schemeClr val="dk1"/>
              </a:buClr>
              <a:buSzPts val="2200"/>
              <a:buNone/>
            </a:pPr>
            <a:r>
              <a:rPr lang="en-US" sz="2000" dirty="0">
                <a:latin typeface="Century Gothic"/>
                <a:ea typeface="Century Gothic"/>
                <a:cs typeface="Century Gothic"/>
                <a:sym typeface="Century Gothic"/>
              </a:rPr>
              <a:t>COMMON MISTAKES with </a:t>
            </a:r>
            <a:r>
              <a:rPr lang="en-US" sz="2000" b="0" i="0" u="none" strike="noStrike" cap="none" dirty="0">
                <a:latin typeface="Century Gothic"/>
                <a:ea typeface="Century Gothic"/>
                <a:cs typeface="Century Gothic"/>
                <a:sym typeface="Century Gothic"/>
              </a:rPr>
              <a:t>time sheet reporting</a:t>
            </a:r>
            <a:r>
              <a:rPr lang="en-US" sz="2000" dirty="0">
                <a:latin typeface="Century Gothic"/>
                <a:ea typeface="Century Gothic"/>
                <a:cs typeface="Century Gothic"/>
                <a:sym typeface="Century Gothic"/>
              </a:rPr>
              <a:t> </a:t>
            </a:r>
            <a:endParaRPr lang="en-US" sz="2000" b="0" i="0" u="none" strike="noStrike" cap="none" dirty="0">
              <a:latin typeface="Century Gothic"/>
              <a:ea typeface="Century Gothic"/>
              <a:cs typeface="Century Gothic"/>
            </a:endParaRPr>
          </a:p>
          <a:p>
            <a:pPr marL="228600" marR="0" lvl="0" indent="-228600" rtl="0">
              <a:spcBef>
                <a:spcPts val="0"/>
              </a:spcBef>
              <a:spcAft>
                <a:spcPts val="0"/>
              </a:spcAft>
              <a:buClr>
                <a:schemeClr val="dk1"/>
              </a:buClr>
              <a:buSzPts val="2200"/>
              <a:buFont typeface="Arial"/>
              <a:buChar char="•"/>
            </a:pPr>
            <a:endParaRPr lang="en-US" sz="2000" b="0" i="0" u="none" strike="noStrike" cap="none" dirty="0">
              <a:latin typeface="Century Gothic"/>
              <a:ea typeface="Century Gothic"/>
              <a:cs typeface="Century Gothic"/>
            </a:endParaRPr>
          </a:p>
          <a:p>
            <a:pPr lvl="1">
              <a:spcBef>
                <a:spcPts val="0"/>
              </a:spcBef>
              <a:buClr>
                <a:schemeClr val="dk1"/>
              </a:buClr>
              <a:buSzPts val="2200"/>
            </a:pPr>
            <a:r>
              <a:rPr lang="en-US" b="0" i="0" u="none" strike="noStrike" cap="none" dirty="0">
                <a:latin typeface="Century Gothic"/>
                <a:ea typeface="Century Gothic"/>
                <a:cs typeface="Century Gothic"/>
                <a:sym typeface="Century Gothic"/>
              </a:rPr>
              <a:t>Entering all hours as sick leave</a:t>
            </a:r>
            <a:r>
              <a:rPr lang="en-US" dirty="0">
                <a:latin typeface="Century Gothic"/>
                <a:ea typeface="Century Gothic"/>
                <a:cs typeface="Century Gothic"/>
                <a:sym typeface="Century Gothic"/>
              </a:rPr>
              <a:t> </a:t>
            </a:r>
            <a:endParaRPr lang="en-US" dirty="0"/>
          </a:p>
          <a:p>
            <a:pPr lvl="1">
              <a:spcBef>
                <a:spcPts val="1800"/>
              </a:spcBef>
              <a:buClr>
                <a:schemeClr val="dk1"/>
              </a:buClr>
              <a:buSzPts val="2200"/>
            </a:pPr>
            <a:r>
              <a:rPr lang="en-US" b="0" i="0" u="none" strike="noStrike" cap="none" dirty="0">
                <a:latin typeface="Century Gothic"/>
                <a:ea typeface="Century Gothic"/>
                <a:cs typeface="Century Gothic"/>
                <a:sym typeface="Century Gothic"/>
              </a:rPr>
              <a:t>Entering hours on a holiday or weekend</a:t>
            </a:r>
            <a:endParaRPr lang="en-US" dirty="0"/>
          </a:p>
          <a:p>
            <a:pPr lvl="1">
              <a:spcBef>
                <a:spcPts val="1800"/>
              </a:spcBef>
              <a:buClr>
                <a:schemeClr val="dk1"/>
              </a:buClr>
              <a:buSzPts val="2200"/>
            </a:pPr>
            <a:r>
              <a:rPr lang="en-US" b="0" i="0" u="none" strike="noStrike" cap="none" dirty="0">
                <a:latin typeface="Century Gothic"/>
                <a:ea typeface="Century Gothic"/>
                <a:cs typeface="Century Gothic"/>
                <a:sym typeface="Century Gothic"/>
              </a:rPr>
              <a:t>Working more than 20 hours in a week</a:t>
            </a:r>
            <a:endParaRPr lang="en-US" dirty="0"/>
          </a:p>
          <a:p>
            <a:pPr lvl="1">
              <a:spcBef>
                <a:spcPts val="1800"/>
              </a:spcBef>
              <a:buClr>
                <a:schemeClr val="dk1"/>
              </a:buClr>
              <a:buSzPts val="2200"/>
            </a:pPr>
            <a:r>
              <a:rPr lang="en-US" b="0" i="0" u="none" strike="noStrike" cap="none" dirty="0">
                <a:latin typeface="Century Gothic"/>
                <a:ea typeface="Century Gothic"/>
                <a:cs typeface="Century Gothic"/>
                <a:sym typeface="Century Gothic"/>
              </a:rPr>
              <a:t>Working more than 8 hours in a day</a:t>
            </a:r>
            <a:endParaRPr lang="en-US" dirty="0"/>
          </a:p>
        </p:txBody>
      </p:sp>
      <p:pic>
        <p:nvPicPr>
          <p:cNvPr id="4" name="Picture 4" descr="A screenshot of a social media post&#10;&#10;Description automatically generated">
            <a:extLst>
              <a:ext uri="{FF2B5EF4-FFF2-40B4-BE49-F238E27FC236}">
                <a16:creationId xmlns:a16="http://schemas.microsoft.com/office/drawing/2014/main" id="{11BE84E2-FE6E-4913-B64B-DB1A7B5FE049}"/>
              </a:ext>
            </a:extLst>
          </p:cNvPr>
          <p:cNvPicPr>
            <a:picLocks noChangeAspect="1"/>
          </p:cNvPicPr>
          <p:nvPr/>
        </p:nvPicPr>
        <p:blipFill>
          <a:blip r:embed="rId3"/>
          <a:stretch>
            <a:fillRect/>
          </a:stretch>
        </p:blipFill>
        <p:spPr>
          <a:xfrm>
            <a:off x="1029586" y="1160553"/>
            <a:ext cx="3505199" cy="356224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Shape 356"/>
        <p:cNvGrpSpPr/>
        <p:nvPr/>
      </p:nvGrpSpPr>
      <p:grpSpPr>
        <a:xfrm>
          <a:off x="0" y="0"/>
          <a:ext cx="0" cy="0"/>
          <a:chOff x="0" y="0"/>
          <a:chExt cx="0" cy="0"/>
        </a:xfrm>
      </p:grpSpPr>
      <p:sp useBgFill="1">
        <p:nvSpPr>
          <p:cNvPr id="452" name="Rectangle 451">
            <a:extLst>
              <a:ext uri="{FF2B5EF4-FFF2-40B4-BE49-F238E27FC236}">
                <a16:creationId xmlns:a16="http://schemas.microsoft.com/office/drawing/2014/main" id="{5B2F4B0B-6CDE-4467-A567-7930C6692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Freeform: Shape 453">
            <a:extLst>
              <a:ext uri="{FF2B5EF4-FFF2-40B4-BE49-F238E27FC236}">
                <a16:creationId xmlns:a16="http://schemas.microsoft.com/office/drawing/2014/main" id="{4FBD904E-E2AA-40C0-9B75-6705C2936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8" name="Shape 358"/>
          <p:cNvSpPr txBox="1">
            <a:spLocks noGrp="1"/>
          </p:cNvSpPr>
          <p:nvPr>
            <p:ph type="title"/>
          </p:nvPr>
        </p:nvSpPr>
        <p:spPr>
          <a:xfrm>
            <a:off x="277444" y="342363"/>
            <a:ext cx="2929736" cy="5105400"/>
          </a:xfrm>
          <a:prstGeom prst="rect">
            <a:avLst/>
          </a:prstGeom>
        </p:spPr>
        <p:txBody>
          <a:bodyPr spcFirstLastPara="1" lIns="91425" tIns="45700" rIns="91425" bIns="45700" anchorCtr="0">
            <a:normAutofit/>
          </a:bodyPr>
          <a:lstStyle/>
          <a:p>
            <a:pPr>
              <a:spcBef>
                <a:spcPts val="0"/>
              </a:spcBef>
              <a:buClr>
                <a:schemeClr val="dk1"/>
              </a:buClr>
            </a:pPr>
            <a:r>
              <a:rPr lang="en-US" sz="3400">
                <a:solidFill>
                  <a:srgbClr val="FFFFFF"/>
                </a:solidFill>
                <a:latin typeface="Century Gothic"/>
                <a:ea typeface="Century Gothic"/>
                <a:cs typeface="Century Gothic"/>
                <a:sym typeface="Century Gothic"/>
              </a:rPr>
              <a:t>Student Workers must follow all employment policie</a:t>
            </a:r>
            <a:r>
              <a:rPr lang="en-US" sz="3400">
                <a:solidFill>
                  <a:srgbClr val="FFFFFF"/>
                </a:solidFill>
                <a:latin typeface="Century Gothic"/>
                <a:ea typeface="Century Gothic"/>
                <a:cs typeface="Century Gothic"/>
              </a:rPr>
              <a:t>s</a:t>
            </a:r>
            <a:endParaRPr lang="en-US" sz="3400" b="0" i="0" u="none" strike="noStrike" cap="none">
              <a:solidFill>
                <a:srgbClr val="FFFFFF"/>
              </a:solidFill>
              <a:latin typeface="Century Gothic"/>
              <a:ea typeface="Century Gothic"/>
              <a:cs typeface="Century Gothic"/>
            </a:endParaRPr>
          </a:p>
        </p:txBody>
      </p:sp>
      <p:grpSp>
        <p:nvGrpSpPr>
          <p:cNvPr id="456" name="Group 455">
            <a:extLst>
              <a:ext uri="{FF2B5EF4-FFF2-40B4-BE49-F238E27FC236}">
                <a16:creationId xmlns:a16="http://schemas.microsoft.com/office/drawing/2014/main" id="{C2CA0337-9B09-4746-93D0-7E92F42202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457" name="Freeform 6">
              <a:extLst>
                <a:ext uri="{FF2B5EF4-FFF2-40B4-BE49-F238E27FC236}">
                  <a16:creationId xmlns:a16="http://schemas.microsoft.com/office/drawing/2014/main" id="{9400DCF3-F870-42BD-9169-1B4BD854DE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458" name="Freeform 7">
              <a:extLst>
                <a:ext uri="{FF2B5EF4-FFF2-40B4-BE49-F238E27FC236}">
                  <a16:creationId xmlns:a16="http://schemas.microsoft.com/office/drawing/2014/main" id="{BC4C6F6B-30DD-4B7F-8169-7A575C25C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459" name="Freeform 8">
              <a:extLst>
                <a:ext uri="{FF2B5EF4-FFF2-40B4-BE49-F238E27FC236}">
                  <a16:creationId xmlns:a16="http://schemas.microsoft.com/office/drawing/2014/main" id="{66C1E1CC-3625-43BC-98A8-A1C67FADC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460" name="Freeform 9">
              <a:extLst>
                <a:ext uri="{FF2B5EF4-FFF2-40B4-BE49-F238E27FC236}">
                  <a16:creationId xmlns:a16="http://schemas.microsoft.com/office/drawing/2014/main" id="{37C6358A-C557-444E-A1F5-149AD3B6C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61" name="Freeform 10">
              <a:extLst>
                <a:ext uri="{FF2B5EF4-FFF2-40B4-BE49-F238E27FC236}">
                  <a16:creationId xmlns:a16="http://schemas.microsoft.com/office/drawing/2014/main" id="{E1981B58-ABB6-4FEB-BE0A-17F8AD1B4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62" name="Freeform 11">
              <a:extLst>
                <a:ext uri="{FF2B5EF4-FFF2-40B4-BE49-F238E27FC236}">
                  <a16:creationId xmlns:a16="http://schemas.microsoft.com/office/drawing/2014/main" id="{828B56B0-6617-4529-B84C-73B093A8F2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448" name="Content Placeholder 435">
            <a:extLst>
              <a:ext uri="{FF2B5EF4-FFF2-40B4-BE49-F238E27FC236}">
                <a16:creationId xmlns:a16="http://schemas.microsoft.com/office/drawing/2014/main" id="{70831A98-B8CD-442A-A267-F897438A3F51}"/>
              </a:ext>
            </a:extLst>
          </p:cNvPr>
          <p:cNvGraphicFramePr>
            <a:graphicFrameLocks noGrp="1"/>
          </p:cNvGraphicFramePr>
          <p:nvPr>
            <p:ph idx="1"/>
            <p:extLst>
              <p:ext uri="{D42A27DB-BD31-4B8C-83A1-F6EECF244321}">
                <p14:modId xmlns:p14="http://schemas.microsoft.com/office/powerpoint/2010/main" val="4267316868"/>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Shape 168"/>
        <p:cNvGrpSpPr/>
        <p:nvPr/>
      </p:nvGrpSpPr>
      <p:grpSpPr>
        <a:xfrm>
          <a:off x="0" y="0"/>
          <a:ext cx="0" cy="0"/>
          <a:chOff x="0" y="0"/>
          <a:chExt cx="0" cy="0"/>
        </a:xfrm>
      </p:grpSpPr>
      <p:sp useBgFill="1">
        <p:nvSpPr>
          <p:cNvPr id="126" name="Rectangle 125">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 name="Shape 169"/>
          <p:cNvSpPr txBox="1">
            <a:spLocks noGrp="1"/>
          </p:cNvSpPr>
          <p:nvPr>
            <p:ph type="title"/>
          </p:nvPr>
        </p:nvSpPr>
        <p:spPr>
          <a:xfrm>
            <a:off x="496112" y="685801"/>
            <a:ext cx="2743200" cy="5105400"/>
          </a:xfrm>
          <a:prstGeom prst="rect">
            <a:avLst/>
          </a:prstGeom>
        </p:spPr>
        <p:txBody>
          <a:bodyPr spcFirstLastPara="1" lIns="91425" tIns="45700" rIns="91425" bIns="45700" anchorCtr="0">
            <a:normAutofit/>
          </a:bodyPr>
          <a:lstStyle/>
          <a:p>
            <a:pPr marL="0" marR="0" lvl="0" indent="0" algn="l" rtl="0">
              <a:spcBef>
                <a:spcPts val="0"/>
              </a:spcBef>
              <a:spcAft>
                <a:spcPts val="0"/>
              </a:spcAft>
              <a:buClr>
                <a:schemeClr val="dk1"/>
              </a:buClr>
              <a:buFont typeface="Century Gothic"/>
              <a:buNone/>
            </a:pPr>
            <a:r>
              <a:rPr lang="en-US" sz="3200" b="1" cap="none">
                <a:solidFill>
                  <a:srgbClr val="FFFFFF"/>
                </a:solidFill>
                <a:latin typeface="Century Gothic"/>
                <a:ea typeface="Century Gothic"/>
                <a:cs typeface="Century Gothic"/>
                <a:sym typeface="Century Gothic"/>
              </a:rPr>
              <a:t>CHANGES TO</a:t>
            </a:r>
            <a:r>
              <a:rPr lang="en-US" sz="3200" b="1" i="0" u="none" strike="noStrike" cap="none">
                <a:solidFill>
                  <a:srgbClr val="FFFFFF"/>
                </a:solidFill>
                <a:latin typeface="Century Gothic"/>
                <a:ea typeface="Century Gothic"/>
                <a:cs typeface="Century Gothic"/>
                <a:sym typeface="Century Gothic"/>
              </a:rPr>
              <a:t> YOUR FWS AWARD</a:t>
            </a:r>
          </a:p>
        </p:txBody>
      </p:sp>
      <p:grpSp>
        <p:nvGrpSpPr>
          <p:cNvPr id="193" name="Group 192">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94"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95"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96"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7"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8"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9"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70" name="Shape 170"/>
          <p:cNvSpPr txBox="1">
            <a:spLocks noGrp="1"/>
          </p:cNvSpPr>
          <p:nvPr>
            <p:ph idx="1"/>
          </p:nvPr>
        </p:nvSpPr>
        <p:spPr>
          <a:xfrm>
            <a:off x="5117106" y="685801"/>
            <a:ext cx="6385918" cy="5105400"/>
          </a:xfrm>
          <a:prstGeom prst="rect">
            <a:avLst/>
          </a:prstGeom>
        </p:spPr>
        <p:txBody>
          <a:bodyPr spcFirstLastPara="1" lIns="91425" tIns="45700" rIns="91425" bIns="45700" anchorCtr="0">
            <a:normAutofit/>
          </a:bodyPr>
          <a:lstStyle/>
          <a:p>
            <a:pPr marL="0" indent="0">
              <a:spcBef>
                <a:spcPts val="0"/>
              </a:spcBef>
              <a:spcAft>
                <a:spcPts val="0"/>
              </a:spcAft>
              <a:buClr>
                <a:schemeClr val="dk1"/>
              </a:buClr>
              <a:buNone/>
            </a:pPr>
            <a:br>
              <a:rPr lang="en-US" sz="2000" b="0" i="0" u="none" strike="noStrike" cap="none">
                <a:latin typeface="Calibri"/>
                <a:ea typeface="Calibri"/>
                <a:cs typeface="Calibri"/>
              </a:rPr>
            </a:br>
            <a:endParaRPr lang="en-US" sz="2000" cap="none">
              <a:latin typeface="Calibri"/>
              <a:ea typeface="Calibri"/>
              <a:cs typeface="Calibri"/>
            </a:endParaRPr>
          </a:p>
          <a:p>
            <a:pPr marL="0" marR="0" lvl="0" indent="0" rtl="0">
              <a:spcBef>
                <a:spcPts val="1200"/>
              </a:spcBef>
              <a:spcAft>
                <a:spcPts val="0"/>
              </a:spcAft>
              <a:buClr>
                <a:schemeClr val="dk1"/>
              </a:buClr>
              <a:buFont typeface="Arial"/>
              <a:buNone/>
            </a:pPr>
            <a:br>
              <a:rPr lang="en-US" sz="2000" b="1" i="0" u="none" strike="noStrike" cap="none">
                <a:latin typeface="Calibri"/>
                <a:ea typeface="Calibri"/>
                <a:cs typeface="Calibri"/>
              </a:rPr>
            </a:br>
            <a:r>
              <a:rPr lang="en-US" sz="2000" b="1" i="0" u="none" strike="noStrike" cap="none">
                <a:latin typeface="Century Gothic"/>
                <a:ea typeface="Century Gothic"/>
                <a:cs typeface="Century Gothic"/>
                <a:sym typeface="Century Gothic"/>
              </a:rPr>
              <a:t> </a:t>
            </a:r>
            <a:br>
              <a:rPr lang="en-US" sz="2000" b="0" i="0" u="none" strike="noStrike" cap="none">
                <a:latin typeface="Century Gothic"/>
                <a:ea typeface="Century Gothic"/>
                <a:cs typeface="Century Gothic"/>
              </a:rPr>
            </a:br>
            <a:endParaRPr lang="en-US" sz="2000" b="0" i="0" u="none" strike="noStrike" cap="none">
              <a:latin typeface="Century Gothic"/>
              <a:ea typeface="Century Gothic"/>
              <a:cs typeface="Century Gothic"/>
              <a:sym typeface="Century Gothic"/>
            </a:endParaRPr>
          </a:p>
        </p:txBody>
      </p:sp>
      <p:sp>
        <p:nvSpPr>
          <p:cNvPr id="2" name="TextBox 1">
            <a:extLst>
              <a:ext uri="{FF2B5EF4-FFF2-40B4-BE49-F238E27FC236}">
                <a16:creationId xmlns:a16="http://schemas.microsoft.com/office/drawing/2014/main" id="{35CC472A-8F64-4C75-8B8B-5133C74F7CF3}"/>
              </a:ext>
            </a:extLst>
          </p:cNvPr>
          <p:cNvSpPr txBox="1"/>
          <p:nvPr/>
        </p:nvSpPr>
        <p:spPr>
          <a:xfrm>
            <a:off x="4477555" y="248992"/>
            <a:ext cx="7358129" cy="62786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Your award may be reduced-</a:t>
            </a:r>
          </a:p>
          <a:p>
            <a:pPr marL="285750" indent="-285750">
              <a:buFont typeface="Arial"/>
              <a:buChar char="•"/>
            </a:pPr>
            <a:r>
              <a:rPr lang="en-US"/>
              <a:t>If you do not submit a time sheet for 1 or more pay periods, your award may be canceled. Contact your supervisor to notify them of any issues that will prevent you from working.</a:t>
            </a:r>
          </a:p>
          <a:p>
            <a:pPr marL="285750" indent="-285750">
              <a:buFont typeface="Arial"/>
              <a:buChar char="•"/>
            </a:pPr>
            <a:endParaRPr lang="en-US"/>
          </a:p>
          <a:p>
            <a:pPr marL="285750" indent="-285750">
              <a:buFont typeface="Arial"/>
              <a:buChar char="•"/>
            </a:pPr>
            <a:r>
              <a:rPr lang="en-US"/>
              <a:t>If FWS allocations are reduced, there may not be funds to cover your projected earnings. Be sure to  check your remaining FWS award balance </a:t>
            </a:r>
            <a:r>
              <a:rPr lang="en-US" u="sng"/>
              <a:t>each month</a:t>
            </a:r>
            <a:r>
              <a:rPr lang="en-US"/>
              <a:t> to be aware of how much you can continue to earn so you do not exceed your awarded amount.​</a:t>
            </a:r>
          </a:p>
          <a:p>
            <a:endParaRPr lang="en-US"/>
          </a:p>
          <a:p>
            <a:pPr marL="285750" indent="-285750">
              <a:buFont typeface="Arial"/>
              <a:buChar char="•"/>
            </a:pPr>
            <a:r>
              <a:rPr lang="en-US"/>
              <a:t>If after being awarded FWS, you receive additional benefits such as scholarships, EOPS, CARE, or other resources related to your education. Your financial aid award will be reviewed, which may result in a reduction of your work study award.</a:t>
            </a:r>
          </a:p>
          <a:p>
            <a:endParaRPr lang="en-US" sz="2000" b="1"/>
          </a:p>
          <a:p>
            <a:r>
              <a:rPr lang="en-US" sz="2000" b="1"/>
              <a:t>Your federal work study award may be increased– </a:t>
            </a:r>
          </a:p>
          <a:p>
            <a:pPr marL="285750" indent="-285750">
              <a:buFont typeface="Arial"/>
              <a:buChar char="•"/>
            </a:pPr>
            <a:r>
              <a:rPr lang="en-US"/>
              <a:t>If there are additional FWS funds available and your financial need has not been met, your award may be increased.  This action is reviewed on a case-by-case basis.​</a:t>
            </a:r>
          </a:p>
          <a:p>
            <a:pPr marL="285750" indent="-285750">
              <a:buFont typeface="Arial"/>
              <a:buChar char="•"/>
            </a:pPr>
            <a:endParaRPr lang="en-US"/>
          </a:p>
          <a:p>
            <a:pPr marL="285750" indent="-285750">
              <a:buFont typeface="Arial"/>
              <a:buChar char="•"/>
            </a:pPr>
            <a:r>
              <a:rPr lang="en-US"/>
              <a:t>If your award is increased, your supervisor will be notified that you may continue to work additional hours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BF74B-EC98-4DCB-9F75-622BFFABBE78}"/>
              </a:ext>
            </a:extLst>
          </p:cNvPr>
          <p:cNvSpPr>
            <a:spLocks noGrp="1"/>
          </p:cNvSpPr>
          <p:nvPr>
            <p:ph type="title"/>
          </p:nvPr>
        </p:nvSpPr>
        <p:spPr/>
        <p:txBody>
          <a:bodyPr>
            <a:noAutofit/>
          </a:bodyPr>
          <a:lstStyle/>
          <a:p>
            <a:r>
              <a:rPr lang="en-US" sz="6000" dirty="0">
                <a:latin typeface="Century Gothic"/>
              </a:rPr>
              <a:t>Federal Work-Study Orientation </a:t>
            </a:r>
          </a:p>
        </p:txBody>
      </p:sp>
      <p:pic>
        <p:nvPicPr>
          <p:cNvPr id="4" name="Picture 4" descr="A picture containing food&#10;&#10;Description automatically generated">
            <a:extLst>
              <a:ext uri="{FF2B5EF4-FFF2-40B4-BE49-F238E27FC236}">
                <a16:creationId xmlns:a16="http://schemas.microsoft.com/office/drawing/2014/main" id="{32CF5707-48F0-4163-A55C-C2F5F437D75E}"/>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4425517" y="2050653"/>
            <a:ext cx="3656012" cy="1730729"/>
          </a:xfrm>
        </p:spPr>
      </p:pic>
      <p:sp>
        <p:nvSpPr>
          <p:cNvPr id="5" name="TextBox 4">
            <a:extLst>
              <a:ext uri="{FF2B5EF4-FFF2-40B4-BE49-F238E27FC236}">
                <a16:creationId xmlns:a16="http://schemas.microsoft.com/office/drawing/2014/main" id="{4C93331C-155C-49FC-8969-16CE04E72D3E}"/>
              </a:ext>
            </a:extLst>
          </p:cNvPr>
          <p:cNvSpPr txBox="1"/>
          <p:nvPr/>
        </p:nvSpPr>
        <p:spPr>
          <a:xfrm>
            <a:off x="4665663" y="5600700"/>
            <a:ext cx="3656012" cy="317500"/>
          </a:xfrm>
          <a:prstGeom prst="rect">
            <a:avLst/>
          </a:prstGeom>
        </p:spPr>
        <p:txBody>
          <a:bodyPr>
            <a:normAutofit fontScale="92500" lnSpcReduction="20000"/>
          </a:bodyPr>
          <a:lstStyle/>
          <a:p>
            <a:endParaRPr lang="en-US" dirty="0"/>
          </a:p>
        </p:txBody>
      </p:sp>
      <p:sp>
        <p:nvSpPr>
          <p:cNvPr id="6" name="TextBox 5">
            <a:extLst>
              <a:ext uri="{FF2B5EF4-FFF2-40B4-BE49-F238E27FC236}">
                <a16:creationId xmlns:a16="http://schemas.microsoft.com/office/drawing/2014/main" id="{DA811655-F2DB-457B-8DE3-2BC59161AD32}"/>
              </a:ext>
            </a:extLst>
          </p:cNvPr>
          <p:cNvSpPr txBox="1"/>
          <p:nvPr/>
        </p:nvSpPr>
        <p:spPr>
          <a:xfrm>
            <a:off x="1484311" y="4257717"/>
            <a:ext cx="10557164" cy="584775"/>
          </a:xfrm>
          <a:prstGeom prst="rect">
            <a:avLst/>
          </a:prstGeom>
          <a:noFill/>
        </p:spPr>
        <p:txBody>
          <a:bodyPr wrap="square" rtlCol="0">
            <a:spAutoFit/>
          </a:bodyPr>
          <a:lstStyle/>
          <a:p>
            <a:pPr algn="ctr"/>
            <a:r>
              <a:rPr lang="en-US" sz="3200" b="1" dirty="0"/>
              <a:t>Please continue on to the FERPA training.</a:t>
            </a:r>
          </a:p>
        </p:txBody>
      </p:sp>
    </p:spTree>
    <p:extLst>
      <p:ext uri="{BB962C8B-B14F-4D97-AF65-F5344CB8AC3E}">
        <p14:creationId xmlns:p14="http://schemas.microsoft.com/office/powerpoint/2010/main" val="2869983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F659138C-74A1-445B-848C-3608AE871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7DFD7409-66D7-4C9C-B528-E79EB64A4D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7455" y="0"/>
            <a:ext cx="5014912" cy="6862763"/>
            <a:chOff x="2928938" y="-4763"/>
            <a:chExt cx="5014912" cy="6862763"/>
          </a:xfrm>
        </p:grpSpPr>
        <p:sp>
          <p:nvSpPr>
            <p:cNvPr id="41" name="Freeform 6">
              <a:extLst>
                <a:ext uri="{FF2B5EF4-FFF2-40B4-BE49-F238E27FC236}">
                  <a16:creationId xmlns:a16="http://schemas.microsoft.com/office/drawing/2014/main" id="{87990EF0-5F6F-4FE3-AA65-8968AF2DF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sp>
        <p:sp>
          <p:nvSpPr>
            <p:cNvPr id="42" name="Freeform 7">
              <a:extLst>
                <a:ext uri="{FF2B5EF4-FFF2-40B4-BE49-F238E27FC236}">
                  <a16:creationId xmlns:a16="http://schemas.microsoft.com/office/drawing/2014/main" id="{D78F7598-94C7-46E9-8B2A-CB44A0F252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43" name="Freeform 12">
              <a:extLst>
                <a:ext uri="{FF2B5EF4-FFF2-40B4-BE49-F238E27FC236}">
                  <a16:creationId xmlns:a16="http://schemas.microsoft.com/office/drawing/2014/main" id="{99D2CBB1-072D-4875-B7D7-CADB0ABF3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44" name="Freeform 13">
              <a:extLst>
                <a:ext uri="{FF2B5EF4-FFF2-40B4-BE49-F238E27FC236}">
                  <a16:creationId xmlns:a16="http://schemas.microsoft.com/office/drawing/2014/main" id="{58F600B4-EE22-4BA5-A764-9D80C335C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45" name="Freeform 14">
              <a:extLst>
                <a:ext uri="{FF2B5EF4-FFF2-40B4-BE49-F238E27FC236}">
                  <a16:creationId xmlns:a16="http://schemas.microsoft.com/office/drawing/2014/main" id="{1E8DAD02-2B30-48A9-ACE0-2E9193091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46" name="Freeform 15">
              <a:extLst>
                <a:ext uri="{FF2B5EF4-FFF2-40B4-BE49-F238E27FC236}">
                  <a16:creationId xmlns:a16="http://schemas.microsoft.com/office/drawing/2014/main" id="{F8F76B12-142C-41AF-B239-F414ABCFA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useBgFill="1">
        <p:nvSpPr>
          <p:cNvPr id="48" name="Rectangle 47">
            <a:extLst>
              <a:ext uri="{FF2B5EF4-FFF2-40B4-BE49-F238E27FC236}">
                <a16:creationId xmlns:a16="http://schemas.microsoft.com/office/drawing/2014/main" id="{225F4217-4021-45A0-812B-398F9A7A9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929" y="667808"/>
            <a:ext cx="10894142" cy="5580592"/>
          </a:xfrm>
          <a:prstGeom prst="rect">
            <a:avLst/>
          </a:prstGeom>
          <a:ln w="3175" cap="sq">
            <a:solidFill>
              <a:schemeClr val="bg1">
                <a:lumMod val="65000"/>
              </a:schemeClr>
            </a:solidFill>
            <a:miter lim="800000"/>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62FB64-3DA2-4C8F-BCB8-36EB77F262A0}"/>
              </a:ext>
            </a:extLst>
          </p:cNvPr>
          <p:cNvSpPr>
            <a:spLocks noGrp="1"/>
          </p:cNvSpPr>
          <p:nvPr>
            <p:ph type="title"/>
          </p:nvPr>
        </p:nvSpPr>
        <p:spPr>
          <a:xfrm>
            <a:off x="1189702" y="1261872"/>
            <a:ext cx="3145536" cy="4334256"/>
          </a:xfrm>
        </p:spPr>
        <p:txBody>
          <a:bodyPr>
            <a:normAutofit/>
          </a:bodyPr>
          <a:lstStyle/>
          <a:p>
            <a:pPr algn="r"/>
            <a:r>
              <a:rPr lang="en-US" sz="3600" b="1" dirty="0"/>
              <a:t>What is Federal Work Study?</a:t>
            </a:r>
          </a:p>
        </p:txBody>
      </p:sp>
      <p:cxnSp>
        <p:nvCxnSpPr>
          <p:cNvPr id="50" name="Straight Connector 49">
            <a:extLst>
              <a:ext uri="{FF2B5EF4-FFF2-40B4-BE49-F238E27FC236}">
                <a16:creationId xmlns:a16="http://schemas.microsoft.com/office/drawing/2014/main" id="{486F4EBC-E415-40E4-A8BA-BA66F0B632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92024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7A3FBC0-8774-429E-B423-CF273D3BC38B}"/>
              </a:ext>
            </a:extLst>
          </p:cNvPr>
          <p:cNvSpPr>
            <a:spLocks noGrp="1"/>
          </p:cNvSpPr>
          <p:nvPr>
            <p:ph idx="1"/>
          </p:nvPr>
        </p:nvSpPr>
        <p:spPr>
          <a:xfrm>
            <a:off x="5007932" y="1261873"/>
            <a:ext cx="5951013" cy="4449422"/>
          </a:xfrm>
        </p:spPr>
        <p:txBody>
          <a:bodyPr vert="horz" lIns="91440" tIns="45720" rIns="91440" bIns="45720" rtlCol="0">
            <a:normAutofit/>
          </a:bodyPr>
          <a:lstStyle/>
          <a:p>
            <a:pPr marL="228600" indent="-228600">
              <a:lnSpc>
                <a:spcPct val="90000"/>
              </a:lnSpc>
              <a:spcBef>
                <a:spcPts val="0"/>
              </a:spcBef>
              <a:spcAft>
                <a:spcPts val="0"/>
              </a:spcAft>
              <a:buFont typeface="Arial,Sans-Serif"/>
            </a:pPr>
            <a:r>
              <a:rPr lang="en-US" sz="1900" b="1" dirty="0">
                <a:latin typeface="Corbel"/>
                <a:cs typeface="Calibri"/>
              </a:rPr>
              <a:t>The</a:t>
            </a:r>
            <a:r>
              <a:rPr lang="en-US" sz="1900" dirty="0">
                <a:latin typeface="Corbel"/>
                <a:cs typeface="Calibri"/>
              </a:rPr>
              <a:t> </a:t>
            </a:r>
            <a:r>
              <a:rPr lang="en-US" sz="1900" b="1" dirty="0">
                <a:latin typeface="Corbel"/>
                <a:cs typeface="Calibri"/>
              </a:rPr>
              <a:t>Federal</a:t>
            </a:r>
            <a:r>
              <a:rPr lang="en-US" sz="1900" dirty="0">
                <a:latin typeface="Corbel"/>
                <a:cs typeface="Calibri"/>
              </a:rPr>
              <a:t> </a:t>
            </a:r>
            <a:r>
              <a:rPr lang="en-US" sz="1900" b="1" dirty="0">
                <a:latin typeface="Corbel"/>
                <a:cs typeface="Calibri"/>
              </a:rPr>
              <a:t>Work</a:t>
            </a:r>
            <a:r>
              <a:rPr lang="en-US" sz="1900" dirty="0">
                <a:latin typeface="Corbel"/>
                <a:cs typeface="Calibri"/>
              </a:rPr>
              <a:t>-</a:t>
            </a:r>
            <a:r>
              <a:rPr lang="en-US" sz="1900" b="1" dirty="0">
                <a:latin typeface="Corbel"/>
                <a:cs typeface="Calibri"/>
              </a:rPr>
              <a:t>Study Program </a:t>
            </a:r>
            <a:r>
              <a:rPr lang="en-US" sz="1900" dirty="0">
                <a:latin typeface="Corbel"/>
                <a:cs typeface="Calibri"/>
              </a:rPr>
              <a:t>(FWS) is a federally funded work program that allows Ventura College students to earn money through a part-time job during the academic year (Fall and Spring semesters)</a:t>
            </a:r>
            <a:endParaRPr lang="en-US" sz="1900" dirty="0">
              <a:latin typeface="Corbel"/>
              <a:ea typeface="+mn-lt"/>
              <a:cs typeface="+mn-lt"/>
            </a:endParaRPr>
          </a:p>
          <a:p>
            <a:pPr marL="228600" indent="-228600">
              <a:lnSpc>
                <a:spcPct val="90000"/>
              </a:lnSpc>
              <a:spcBef>
                <a:spcPts val="0"/>
              </a:spcBef>
              <a:spcAft>
                <a:spcPts val="0"/>
              </a:spcAft>
              <a:buFont typeface="Arial,Sans-Serif"/>
            </a:pPr>
            <a:endParaRPr lang="en-US" sz="1900" dirty="0">
              <a:latin typeface="Corbel"/>
              <a:ea typeface="+mn-lt"/>
              <a:cs typeface="+mn-lt"/>
            </a:endParaRPr>
          </a:p>
          <a:p>
            <a:pPr marL="228600" indent="-228600">
              <a:lnSpc>
                <a:spcPct val="90000"/>
              </a:lnSpc>
              <a:spcBef>
                <a:spcPts val="0"/>
              </a:spcBef>
              <a:spcAft>
                <a:spcPts val="0"/>
              </a:spcAft>
              <a:buFont typeface="Arial,Sans-Serif"/>
            </a:pPr>
            <a:r>
              <a:rPr lang="en-US" sz="1900" dirty="0">
                <a:latin typeface="Corbel"/>
                <a:cs typeface="Calibri"/>
              </a:rPr>
              <a:t>The Financial Aid Office at VC will determine how much a student can earn during the academic year and will include this award on the students' financial aid award letter</a:t>
            </a:r>
            <a:endParaRPr lang="en-US" sz="1900" dirty="0">
              <a:latin typeface="Corbel"/>
              <a:ea typeface="+mn-lt"/>
              <a:cs typeface="+mn-lt"/>
            </a:endParaRPr>
          </a:p>
          <a:p>
            <a:pPr marL="228600" indent="-228600">
              <a:lnSpc>
                <a:spcPct val="90000"/>
              </a:lnSpc>
              <a:spcBef>
                <a:spcPts val="0"/>
              </a:spcBef>
              <a:spcAft>
                <a:spcPts val="0"/>
              </a:spcAft>
              <a:buFont typeface="Arial,Sans-Serif"/>
            </a:pPr>
            <a:endParaRPr lang="en-US" sz="1900" dirty="0">
              <a:latin typeface="Corbel"/>
              <a:ea typeface="+mn-lt"/>
              <a:cs typeface="+mn-lt"/>
            </a:endParaRPr>
          </a:p>
          <a:p>
            <a:pPr marL="228600" indent="-228600">
              <a:lnSpc>
                <a:spcPct val="90000"/>
              </a:lnSpc>
              <a:spcBef>
                <a:spcPts val="1000"/>
              </a:spcBef>
              <a:spcAft>
                <a:spcPts val="0"/>
              </a:spcAft>
              <a:buFont typeface="Arial,Sans-Serif"/>
            </a:pPr>
            <a:r>
              <a:rPr lang="en-US" sz="1900" dirty="0">
                <a:latin typeface="Corbel"/>
                <a:cs typeface="Calibri"/>
              </a:rPr>
              <a:t>Students can work part time up to 20 hours a week while attending school and earning a paycheck</a:t>
            </a:r>
            <a:endParaRPr lang="en-US" sz="1900" dirty="0">
              <a:latin typeface="Corbel"/>
              <a:ea typeface="+mn-lt"/>
              <a:cs typeface="+mn-lt"/>
            </a:endParaRPr>
          </a:p>
          <a:p>
            <a:pPr marL="228600" indent="-228600">
              <a:lnSpc>
                <a:spcPct val="90000"/>
              </a:lnSpc>
              <a:spcBef>
                <a:spcPts val="1000"/>
              </a:spcBef>
              <a:spcAft>
                <a:spcPts val="0"/>
              </a:spcAft>
              <a:buFont typeface="Arial,Sans-Serif"/>
            </a:pPr>
            <a:endParaRPr lang="en-US" sz="1900" dirty="0">
              <a:latin typeface="Corbel"/>
              <a:ea typeface="+mn-lt"/>
              <a:cs typeface="+mn-lt"/>
            </a:endParaRPr>
          </a:p>
          <a:p>
            <a:pPr marL="228600" indent="-228600">
              <a:lnSpc>
                <a:spcPct val="90000"/>
              </a:lnSpc>
              <a:spcBef>
                <a:spcPts val="1000"/>
              </a:spcBef>
              <a:spcAft>
                <a:spcPts val="0"/>
              </a:spcAft>
              <a:buFont typeface="Arial,Sans-Serif"/>
            </a:pPr>
            <a:r>
              <a:rPr lang="en-US" sz="1900" dirty="0">
                <a:latin typeface="Corbel"/>
                <a:cs typeface="Calibri"/>
              </a:rPr>
              <a:t>Federal Work-Study (FWS) pays 100% of the students’ earned income</a:t>
            </a:r>
            <a:endParaRPr lang="en-US" sz="1900" dirty="0">
              <a:latin typeface="Corbel"/>
              <a:ea typeface="+mn-lt"/>
              <a:cs typeface="+mn-lt"/>
            </a:endParaRPr>
          </a:p>
          <a:p>
            <a:pPr>
              <a:lnSpc>
                <a:spcPct val="90000"/>
              </a:lnSpc>
            </a:pPr>
            <a:endParaRPr lang="en-US" sz="1900" dirty="0"/>
          </a:p>
        </p:txBody>
      </p:sp>
    </p:spTree>
    <p:extLst>
      <p:ext uri="{BB962C8B-B14F-4D97-AF65-F5344CB8AC3E}">
        <p14:creationId xmlns:p14="http://schemas.microsoft.com/office/powerpoint/2010/main" val="213543149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6"/>
        <p:cNvGrpSpPr/>
        <p:nvPr/>
      </p:nvGrpSpPr>
      <p:grpSpPr>
        <a:xfrm>
          <a:off x="0" y="0"/>
          <a:ext cx="0" cy="0"/>
          <a:chOff x="0" y="0"/>
          <a:chExt cx="0" cy="0"/>
        </a:xfrm>
      </p:grpSpPr>
      <p:sp>
        <p:nvSpPr>
          <p:cNvPr id="197" name="Rectangle 196">
            <a:extLst>
              <a:ext uri="{FF2B5EF4-FFF2-40B4-BE49-F238E27FC236}">
                <a16:creationId xmlns:a16="http://schemas.microsoft.com/office/drawing/2014/main" id="{8357BADD-DFB3-4F5A-81E4-E349D0FB0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6306" y="1"/>
            <a:ext cx="4455694"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57" name="Shape 157"/>
          <p:cNvSpPr txBox="1">
            <a:spLocks noGrp="1"/>
          </p:cNvSpPr>
          <p:nvPr>
            <p:ph type="title"/>
          </p:nvPr>
        </p:nvSpPr>
        <p:spPr>
          <a:xfrm>
            <a:off x="9171392" y="884601"/>
            <a:ext cx="2733563" cy="4377961"/>
          </a:xfrm>
          <a:prstGeom prst="rect">
            <a:avLst/>
          </a:prstGeom>
        </p:spPr>
        <p:txBody>
          <a:bodyPr spcFirstLastPara="1" lIns="91425" tIns="45700" rIns="91425" bIns="45700" anchorCtr="0">
            <a:normAutofit/>
          </a:bodyPr>
          <a:lstStyle/>
          <a:p>
            <a:pPr>
              <a:spcBef>
                <a:spcPts val="0"/>
              </a:spcBef>
              <a:buClr>
                <a:schemeClr val="dk1"/>
              </a:buClr>
            </a:pPr>
            <a:r>
              <a:rPr lang="en-US" sz="3200" b="1" dirty="0">
                <a:solidFill>
                  <a:srgbClr val="000000"/>
                </a:solidFill>
                <a:latin typeface="Corbel"/>
                <a:ea typeface="Century Gothic"/>
                <a:cs typeface="Calibri"/>
                <a:sym typeface="Century Gothic"/>
              </a:rPr>
              <a:t>Student Eligibility Requirements for FWS</a:t>
            </a:r>
            <a:endParaRPr lang="en-US" sz="3200" b="1" i="0" u="none" strike="noStrike" cap="none" dirty="0">
              <a:solidFill>
                <a:srgbClr val="000000"/>
              </a:solidFill>
              <a:latin typeface="Corbel"/>
              <a:ea typeface="Century Gothic"/>
              <a:cs typeface="Calibri"/>
              <a:sym typeface="Century Gothic"/>
            </a:endParaRPr>
          </a:p>
        </p:txBody>
      </p:sp>
      <p:sp useBgFill="1">
        <p:nvSpPr>
          <p:cNvPr id="199" name="Freeform: Shape 198">
            <a:extLst>
              <a:ext uri="{FF2B5EF4-FFF2-40B4-BE49-F238E27FC236}">
                <a16:creationId xmlns:a16="http://schemas.microsoft.com/office/drawing/2014/main" id="{9FCFD583-58F5-4010-85B3-8CBB03E868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9032100" cy="6858000"/>
          </a:xfrm>
          <a:custGeom>
            <a:avLst/>
            <a:gdLst>
              <a:gd name="connsiteX0" fmla="*/ 7891921 w 9032100"/>
              <a:gd name="connsiteY0" fmla="*/ 1602751 h 6858000"/>
              <a:gd name="connsiteX1" fmla="*/ 9032100 w 9032100"/>
              <a:gd name="connsiteY1" fmla="*/ 0 h 6858000"/>
              <a:gd name="connsiteX2" fmla="*/ 7880182 w 9032100"/>
              <a:gd name="connsiteY2" fmla="*/ 0 h 6858000"/>
              <a:gd name="connsiteX3" fmla="*/ 7880182 w 9032100"/>
              <a:gd name="connsiteY3" fmla="*/ 1528762 h 6858000"/>
              <a:gd name="connsiteX4" fmla="*/ 7880182 w 9032100"/>
              <a:gd name="connsiteY4" fmla="*/ 6858000 h 6858000"/>
              <a:gd name="connsiteX5" fmla="*/ 8725712 w 9032100"/>
              <a:gd name="connsiteY5" fmla="*/ 6858000 h 6858000"/>
              <a:gd name="connsiteX6" fmla="*/ 7891921 w 9032100"/>
              <a:gd name="connsiteY6" fmla="*/ 1602751 h 6858000"/>
              <a:gd name="connsiteX7" fmla="*/ 7880182 w 9032100"/>
              <a:gd name="connsiteY7" fmla="*/ 1619252 h 6858000"/>
              <a:gd name="connsiteX8" fmla="*/ 0 w 9032100"/>
              <a:gd name="connsiteY8" fmla="*/ 6858000 h 6858000"/>
              <a:gd name="connsiteX9" fmla="*/ 7880181 w 9032100"/>
              <a:gd name="connsiteY9" fmla="*/ 6858000 h 6858000"/>
              <a:gd name="connsiteX10" fmla="*/ 7880181 w 9032100"/>
              <a:gd name="connsiteY10" fmla="*/ 0 h 6858000"/>
              <a:gd name="connsiteX11" fmla="*/ 0 w 9032100"/>
              <a:gd name="connsiteY1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100" h="6858000">
                <a:moveTo>
                  <a:pt x="7891921" y="1602751"/>
                </a:moveTo>
                <a:lnTo>
                  <a:pt x="9032100" y="0"/>
                </a:lnTo>
                <a:lnTo>
                  <a:pt x="7880182" y="0"/>
                </a:lnTo>
                <a:lnTo>
                  <a:pt x="7880182" y="1528762"/>
                </a:lnTo>
                <a:close/>
                <a:moveTo>
                  <a:pt x="7880182" y="6858000"/>
                </a:moveTo>
                <a:lnTo>
                  <a:pt x="8725712" y="6858000"/>
                </a:lnTo>
                <a:lnTo>
                  <a:pt x="7891921" y="1602751"/>
                </a:lnTo>
                <a:lnTo>
                  <a:pt x="7880182" y="1619252"/>
                </a:lnTo>
                <a:close/>
                <a:moveTo>
                  <a:pt x="0" y="6858000"/>
                </a:moveTo>
                <a:lnTo>
                  <a:pt x="7880181" y="6858000"/>
                </a:lnTo>
                <a:lnTo>
                  <a:pt x="7880181" y="0"/>
                </a:lnTo>
                <a:lnTo>
                  <a:pt x="0" y="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01" name="Group 200">
            <a:extLst>
              <a:ext uri="{FF2B5EF4-FFF2-40B4-BE49-F238E27FC236}">
                <a16:creationId xmlns:a16="http://schemas.microsoft.com/office/drawing/2014/main" id="{486C336C-64DA-4E7A-8899-0010F56AF2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2667" y="0"/>
            <a:ext cx="2436813" cy="6858001"/>
            <a:chOff x="1320800" y="0"/>
            <a:chExt cx="2436813" cy="6858001"/>
          </a:xfrm>
        </p:grpSpPr>
        <p:sp>
          <p:nvSpPr>
            <p:cNvPr id="202" name="Freeform 6">
              <a:extLst>
                <a:ext uri="{FF2B5EF4-FFF2-40B4-BE49-F238E27FC236}">
                  <a16:creationId xmlns:a16="http://schemas.microsoft.com/office/drawing/2014/main" id="{84D7D4CE-A7BE-43EC-8FB6-B41AA60231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03" name="Freeform 7">
              <a:extLst>
                <a:ext uri="{FF2B5EF4-FFF2-40B4-BE49-F238E27FC236}">
                  <a16:creationId xmlns:a16="http://schemas.microsoft.com/office/drawing/2014/main" id="{E7F50F84-B6A2-4A4F-B454-3433B7131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04" name="Freeform 8">
              <a:extLst>
                <a:ext uri="{FF2B5EF4-FFF2-40B4-BE49-F238E27FC236}">
                  <a16:creationId xmlns:a16="http://schemas.microsoft.com/office/drawing/2014/main" id="{79556A8D-1D6A-4D59-BEBA-9F72F7A5E0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05" name="Freeform 9">
              <a:extLst>
                <a:ext uri="{FF2B5EF4-FFF2-40B4-BE49-F238E27FC236}">
                  <a16:creationId xmlns:a16="http://schemas.microsoft.com/office/drawing/2014/main" id="{E53E0F7F-7E13-4B50-B87E-11DA3A741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6" name="Freeform 10">
              <a:extLst>
                <a:ext uri="{FF2B5EF4-FFF2-40B4-BE49-F238E27FC236}">
                  <a16:creationId xmlns:a16="http://schemas.microsoft.com/office/drawing/2014/main" id="{DC56D9F3-C412-42E1-B190-402D30E49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7" name="Freeform 11">
              <a:extLst>
                <a:ext uri="{FF2B5EF4-FFF2-40B4-BE49-F238E27FC236}">
                  <a16:creationId xmlns:a16="http://schemas.microsoft.com/office/drawing/2014/main" id="{04B3D055-D26E-4731-8653-F508249E2D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178" name="Shape 158">
            <a:extLst>
              <a:ext uri="{FF2B5EF4-FFF2-40B4-BE49-F238E27FC236}">
                <a16:creationId xmlns:a16="http://schemas.microsoft.com/office/drawing/2014/main" id="{3DE30012-5F16-4F70-8FFD-297C1383E1A6}"/>
              </a:ext>
            </a:extLst>
          </p:cNvPr>
          <p:cNvGraphicFramePr>
            <a:graphicFrameLocks noGrp="1"/>
          </p:cNvGraphicFramePr>
          <p:nvPr>
            <p:ph idx="1"/>
            <p:extLst>
              <p:ext uri="{D42A27DB-BD31-4B8C-83A1-F6EECF244321}">
                <p14:modId xmlns:p14="http://schemas.microsoft.com/office/powerpoint/2010/main" val="2268670165"/>
              </p:ext>
            </p:extLst>
          </p:nvPr>
        </p:nvGraphicFramePr>
        <p:xfrm>
          <a:off x="643467" y="643468"/>
          <a:ext cx="6749521" cy="5239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62"/>
        <p:cNvGrpSpPr/>
        <p:nvPr/>
      </p:nvGrpSpPr>
      <p:grpSpPr>
        <a:xfrm>
          <a:off x="0" y="0"/>
          <a:ext cx="0" cy="0"/>
          <a:chOff x="0" y="0"/>
          <a:chExt cx="0" cy="0"/>
        </a:xfrm>
      </p:grpSpPr>
      <p:sp>
        <p:nvSpPr>
          <p:cNvPr id="169" name="Rectangle 168">
            <a:extLst>
              <a:ext uri="{FF2B5EF4-FFF2-40B4-BE49-F238E27FC236}">
                <a16:creationId xmlns:a16="http://schemas.microsoft.com/office/drawing/2014/main" id="{F659138C-74A1-445B-848C-3608AE871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grpSp>
        <p:nvGrpSpPr>
          <p:cNvPr id="171" name="Group 170">
            <a:extLst>
              <a:ext uri="{FF2B5EF4-FFF2-40B4-BE49-F238E27FC236}">
                <a16:creationId xmlns:a16="http://schemas.microsoft.com/office/drawing/2014/main" id="{7DFD7409-66D7-4C9C-B528-E79EB64A4D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7455" y="0"/>
            <a:ext cx="5014912" cy="6862763"/>
            <a:chOff x="2928938" y="-4763"/>
            <a:chExt cx="5014912" cy="6862763"/>
          </a:xfrm>
        </p:grpSpPr>
        <p:sp>
          <p:nvSpPr>
            <p:cNvPr id="172" name="Freeform 6">
              <a:extLst>
                <a:ext uri="{FF2B5EF4-FFF2-40B4-BE49-F238E27FC236}">
                  <a16:creationId xmlns:a16="http://schemas.microsoft.com/office/drawing/2014/main" id="{87990EF0-5F6F-4FE3-AA65-8968AF2DF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sp>
        <p:sp>
          <p:nvSpPr>
            <p:cNvPr id="173" name="Freeform 7">
              <a:extLst>
                <a:ext uri="{FF2B5EF4-FFF2-40B4-BE49-F238E27FC236}">
                  <a16:creationId xmlns:a16="http://schemas.microsoft.com/office/drawing/2014/main" id="{D78F7598-94C7-46E9-8B2A-CB44A0F252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174" name="Freeform 12">
              <a:extLst>
                <a:ext uri="{FF2B5EF4-FFF2-40B4-BE49-F238E27FC236}">
                  <a16:creationId xmlns:a16="http://schemas.microsoft.com/office/drawing/2014/main" id="{99D2CBB1-072D-4875-B7D7-CADB0ABF3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175" name="Freeform 13">
              <a:extLst>
                <a:ext uri="{FF2B5EF4-FFF2-40B4-BE49-F238E27FC236}">
                  <a16:creationId xmlns:a16="http://schemas.microsoft.com/office/drawing/2014/main" id="{58F600B4-EE22-4BA5-A764-9D80C335C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76" name="Freeform 14">
              <a:extLst>
                <a:ext uri="{FF2B5EF4-FFF2-40B4-BE49-F238E27FC236}">
                  <a16:creationId xmlns:a16="http://schemas.microsoft.com/office/drawing/2014/main" id="{1E8DAD02-2B30-48A9-ACE0-2E9193091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77" name="Freeform 15">
              <a:extLst>
                <a:ext uri="{FF2B5EF4-FFF2-40B4-BE49-F238E27FC236}">
                  <a16:creationId xmlns:a16="http://schemas.microsoft.com/office/drawing/2014/main" id="{F8F76B12-142C-41AF-B239-F414ABCFA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useBgFill="1">
        <p:nvSpPr>
          <p:cNvPr id="179" name="Rectangle 178">
            <a:extLst>
              <a:ext uri="{FF2B5EF4-FFF2-40B4-BE49-F238E27FC236}">
                <a16:creationId xmlns:a16="http://schemas.microsoft.com/office/drawing/2014/main" id="{225F4217-4021-45A0-812B-398F9A7A9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929" y="667808"/>
            <a:ext cx="10894142" cy="5580592"/>
          </a:xfrm>
          <a:prstGeom prst="rect">
            <a:avLst/>
          </a:prstGeom>
          <a:ln w="3175" cap="sq">
            <a:solidFill>
              <a:schemeClr val="bg1">
                <a:lumMod val="65000"/>
              </a:schemeClr>
            </a:solidFill>
            <a:miter lim="800000"/>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Shape 163"/>
          <p:cNvSpPr txBox="1">
            <a:spLocks noGrp="1"/>
          </p:cNvSpPr>
          <p:nvPr>
            <p:ph type="title"/>
          </p:nvPr>
        </p:nvSpPr>
        <p:spPr>
          <a:xfrm>
            <a:off x="1189702" y="1261872"/>
            <a:ext cx="3145536" cy="4334256"/>
          </a:xfrm>
          <a:prstGeom prst="rect">
            <a:avLst/>
          </a:prstGeom>
        </p:spPr>
        <p:txBody>
          <a:bodyPr spcFirstLastPara="1" lIns="91425" tIns="45700" rIns="91425" bIns="45700" anchorCtr="0">
            <a:normAutofit/>
          </a:bodyPr>
          <a:lstStyle/>
          <a:p>
            <a:pPr algn="r">
              <a:spcBef>
                <a:spcPts val="0"/>
              </a:spcBef>
              <a:buClr>
                <a:schemeClr val="dk1"/>
              </a:buClr>
            </a:pPr>
            <a:r>
              <a:rPr lang="en-US" sz="3300" b="1">
                <a:latin typeface="Century Gothic"/>
                <a:ea typeface="Century Gothic"/>
                <a:cs typeface="Century Gothic"/>
                <a:sym typeface="Century Gothic"/>
              </a:rPr>
              <a:t>MAINTAIN SATISFACTORY</a:t>
            </a:r>
            <a:r>
              <a:rPr lang="en-US" sz="3300" b="1" i="0" u="none" strike="noStrike" cap="none">
                <a:latin typeface="Century Gothic"/>
                <a:ea typeface="Century Gothic"/>
                <a:cs typeface="Century Gothic"/>
                <a:sym typeface="Century Gothic"/>
              </a:rPr>
              <a:t> ACADEMIC PROGRESS</a:t>
            </a:r>
            <a:br>
              <a:rPr lang="en-US" sz="3300" b="1">
                <a:latin typeface="Century Gothic"/>
                <a:ea typeface="Century Gothic"/>
                <a:cs typeface="Century Gothic"/>
              </a:rPr>
            </a:br>
            <a:r>
              <a:rPr lang="en-US" sz="3300" b="1">
                <a:latin typeface="Century Gothic"/>
                <a:ea typeface="Century Gothic"/>
                <a:cs typeface="Century Gothic"/>
                <a:sym typeface="Century Gothic"/>
              </a:rPr>
              <a:t>(SAP)</a:t>
            </a:r>
            <a:endParaRPr lang="en-US" sz="3300" b="1" i="0" u="none" strike="noStrike" cap="none">
              <a:latin typeface="Century Gothic"/>
              <a:ea typeface="Century Gothic"/>
              <a:cs typeface="Century Gothic"/>
            </a:endParaRPr>
          </a:p>
        </p:txBody>
      </p:sp>
      <p:cxnSp>
        <p:nvCxnSpPr>
          <p:cNvPr id="181" name="Straight Connector 180">
            <a:extLst>
              <a:ext uri="{FF2B5EF4-FFF2-40B4-BE49-F238E27FC236}">
                <a16:creationId xmlns:a16="http://schemas.microsoft.com/office/drawing/2014/main" id="{486F4EBC-E415-40E4-A8BA-BA66F0B632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92024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64" name="Shape 164"/>
          <p:cNvSpPr txBox="1">
            <a:spLocks noGrp="1"/>
          </p:cNvSpPr>
          <p:nvPr>
            <p:ph idx="1"/>
          </p:nvPr>
        </p:nvSpPr>
        <p:spPr>
          <a:xfrm>
            <a:off x="5007932" y="1261873"/>
            <a:ext cx="5951013" cy="5468999"/>
          </a:xfrm>
          <a:prstGeom prst="rect">
            <a:avLst/>
          </a:prstGeom>
        </p:spPr>
        <p:txBody>
          <a:bodyPr spcFirstLastPara="1" lIns="91425" tIns="45700" rIns="91425" bIns="45700" anchorCtr="0">
            <a:normAutofit/>
          </a:bodyPr>
          <a:lstStyle/>
          <a:p>
            <a:pPr marL="0" indent="0">
              <a:lnSpc>
                <a:spcPct val="90000"/>
              </a:lnSpc>
              <a:spcBef>
                <a:spcPts val="0"/>
              </a:spcBef>
              <a:spcAft>
                <a:spcPts val="0"/>
              </a:spcAft>
              <a:buClr>
                <a:schemeClr val="dk1"/>
              </a:buClr>
              <a:buSzPts val="2220"/>
              <a:buNone/>
            </a:pPr>
            <a:r>
              <a:rPr lang="en-US" sz="1100" b="1" i="0" u="sng" strike="noStrike" cap="none">
                <a:latin typeface="Corbel"/>
                <a:ea typeface="Calibri"/>
                <a:cs typeface="Calibri"/>
                <a:sym typeface="Calibri"/>
              </a:rPr>
              <a:t>WARNING:</a:t>
            </a:r>
            <a:r>
              <a:rPr lang="en-US" sz="1100" b="1" i="0" u="none" strike="noStrike" cap="none">
                <a:latin typeface="Corbel"/>
                <a:ea typeface="Calibri"/>
                <a:cs typeface="Calibri"/>
                <a:sym typeface="Calibri"/>
              </a:rPr>
              <a:t> </a:t>
            </a:r>
            <a:r>
              <a:rPr lang="en-US" sz="1100">
                <a:latin typeface="Corbel"/>
                <a:ea typeface="Calibri"/>
                <a:cs typeface="Calibri"/>
                <a:sym typeface="Calibri"/>
              </a:rPr>
              <a:t>Students who did not achieve a minimum 2.00 cumulative GPA and/or 67% completion rate of all units earned vs. all units attempted will be placed on Academic Warning. You have one semester to achieve minimum standards or you will be ineligible for federal aid including FWS the following semester.</a:t>
            </a:r>
            <a:endParaRPr lang="en-US" sz="1100">
              <a:latin typeface="Corbel"/>
              <a:cs typeface="Calibri"/>
            </a:endParaRPr>
          </a:p>
          <a:p>
            <a:pPr marL="0" indent="0">
              <a:lnSpc>
                <a:spcPct val="90000"/>
              </a:lnSpc>
              <a:spcBef>
                <a:spcPts val="0"/>
              </a:spcBef>
              <a:spcAft>
                <a:spcPts val="0"/>
              </a:spcAft>
              <a:buClr>
                <a:schemeClr val="dk1"/>
              </a:buClr>
              <a:buSzPts val="2220"/>
              <a:buNone/>
            </a:pPr>
            <a:endParaRPr lang="en-US" sz="1100">
              <a:latin typeface="Corbel"/>
              <a:cs typeface="Calibri"/>
            </a:endParaRPr>
          </a:p>
          <a:p>
            <a:pPr marL="0" indent="0">
              <a:lnSpc>
                <a:spcPct val="90000"/>
              </a:lnSpc>
              <a:buClr>
                <a:schemeClr val="dk1"/>
              </a:buClr>
              <a:buSzPts val="2220"/>
              <a:buNone/>
            </a:pPr>
            <a:r>
              <a:rPr lang="en-US" sz="1100" b="1" u="sng">
                <a:latin typeface="Corbel"/>
                <a:cs typeface="Calibri"/>
                <a:sym typeface="Calibri"/>
              </a:rPr>
              <a:t>UNSATISFACTORY:</a:t>
            </a:r>
            <a:r>
              <a:rPr lang="en-US" sz="1100">
                <a:latin typeface="Corbel"/>
                <a:cs typeface="Calibri"/>
                <a:sym typeface="Calibri"/>
              </a:rPr>
              <a:t> If you are placed on Unsatisfactory  Academic progress at the end of the Fall semester, </a:t>
            </a:r>
            <a:r>
              <a:rPr lang="en-US" sz="1100">
                <a:latin typeface="Corbel"/>
                <a:cs typeface="Calibri"/>
              </a:rPr>
              <a:t>you cannot resume working for the Spring semester. You may submit an appeal for financial aid,  and if approved by the financial aid appeals committee you will be able to resume working for Spring semester. </a:t>
            </a:r>
          </a:p>
          <a:p>
            <a:pPr marL="0" indent="0">
              <a:lnSpc>
                <a:spcPct val="90000"/>
              </a:lnSpc>
              <a:buClr>
                <a:schemeClr val="dk1"/>
              </a:buClr>
              <a:buSzPts val="2220"/>
              <a:buNone/>
            </a:pPr>
            <a:r>
              <a:rPr lang="en-US" sz="1100" b="1" u="sng">
                <a:latin typeface="Corbel"/>
                <a:ea typeface="Calibri"/>
                <a:cs typeface="Calibri"/>
              </a:rPr>
              <a:t>MAX TIME FRAME:</a:t>
            </a:r>
            <a:r>
              <a:rPr lang="en-US" sz="1100" b="1">
                <a:latin typeface="Corbel"/>
                <a:ea typeface="Calibri"/>
                <a:cs typeface="Calibri"/>
              </a:rPr>
              <a:t> </a:t>
            </a:r>
            <a:r>
              <a:rPr lang="en-US" sz="1100">
                <a:latin typeface="Corbel"/>
                <a:ea typeface="Calibri"/>
                <a:cs typeface="Calibri"/>
              </a:rPr>
              <a:t>If you are placed on Max time frame at the end of the Fall semester, you cannot resume working for the Spring semester. You may submit an appeal to extend  for financial aid,  and if approved by the financial aid appeals committee you will be able to resume working for Spring semester. </a:t>
            </a:r>
            <a:endParaRPr lang="en-US" sz="1100">
              <a:ea typeface="+mn-lt"/>
              <a:cs typeface="+mn-lt"/>
            </a:endParaRPr>
          </a:p>
          <a:p>
            <a:pPr marL="0" indent="0">
              <a:lnSpc>
                <a:spcPct val="90000"/>
              </a:lnSpc>
              <a:spcBef>
                <a:spcPts val="1600"/>
              </a:spcBef>
              <a:buClr>
                <a:schemeClr val="dk1"/>
              </a:buClr>
              <a:buSzPts val="2220"/>
              <a:buNone/>
            </a:pPr>
            <a:r>
              <a:rPr lang="en-US" sz="1100" b="1" i="0" u="sng" strike="noStrike" cap="none">
                <a:latin typeface="Corbel"/>
                <a:ea typeface="Calibri"/>
                <a:cs typeface="Calibri"/>
                <a:sym typeface="Calibri"/>
              </a:rPr>
              <a:t>PROBATION:</a:t>
            </a:r>
            <a:r>
              <a:rPr lang="en-US" sz="1100" b="1" u="sng" cap="none">
                <a:latin typeface="Corbel"/>
                <a:ea typeface="Calibri"/>
                <a:cs typeface="Calibri"/>
                <a:sym typeface="Calibri"/>
              </a:rPr>
              <a:t> </a:t>
            </a:r>
            <a:r>
              <a:rPr lang="en-US" sz="1100">
                <a:latin typeface="Corbel"/>
                <a:ea typeface="Calibri"/>
                <a:cs typeface="Calibri"/>
                <a:sym typeface="Calibri"/>
              </a:rPr>
              <a:t> Students who have successfully appealed for financial aid will be placed on</a:t>
            </a:r>
            <a:r>
              <a:rPr lang="en-US" sz="1100" b="0" i="0" u="none" strike="noStrike" cap="none">
                <a:latin typeface="Corbel"/>
                <a:ea typeface="Calibri"/>
                <a:cs typeface="Calibri"/>
                <a:sym typeface="Calibri"/>
              </a:rPr>
              <a:t> </a:t>
            </a:r>
            <a:r>
              <a:rPr lang="en-US" sz="1100">
                <a:latin typeface="Corbel"/>
                <a:ea typeface="Calibri"/>
                <a:cs typeface="Calibri"/>
                <a:sym typeface="Calibri"/>
              </a:rPr>
              <a:t>Financial Aid  </a:t>
            </a:r>
            <a:r>
              <a:rPr lang="en-US" sz="1100" b="0" i="0" u="none" strike="noStrike" cap="none">
                <a:latin typeface="Corbel"/>
                <a:ea typeface="Calibri"/>
                <a:cs typeface="Calibri"/>
                <a:sym typeface="Calibri"/>
              </a:rPr>
              <a:t>Probation</a:t>
            </a:r>
            <a:r>
              <a:rPr lang="en-US" sz="1100">
                <a:latin typeface="Corbel"/>
                <a:ea typeface="Calibri"/>
                <a:cs typeface="Calibri"/>
                <a:sym typeface="Calibri"/>
              </a:rPr>
              <a:t>  Status. Each semester, students cannot</a:t>
            </a:r>
            <a:r>
              <a:rPr lang="en-US" sz="1100" b="0" i="0" u="none" strike="noStrike" cap="none">
                <a:latin typeface="Corbel"/>
                <a:ea typeface="Calibri"/>
                <a:cs typeface="Calibri"/>
                <a:sym typeface="Calibri"/>
              </a:rPr>
              <a:t> resume working until your academic progress has been reviewed</a:t>
            </a:r>
            <a:r>
              <a:rPr lang="en-US" sz="1100">
                <a:latin typeface="Corbel"/>
                <a:ea typeface="Calibri"/>
                <a:cs typeface="Calibri"/>
                <a:sym typeface="Calibri"/>
              </a:rPr>
              <a:t> by Financial Aid. You must submit</a:t>
            </a:r>
            <a:r>
              <a:rPr lang="en-US" sz="1100" b="0" i="0" u="none" strike="noStrike" cap="none">
                <a:latin typeface="Corbel"/>
                <a:ea typeface="Calibri"/>
                <a:cs typeface="Calibri"/>
                <a:sym typeface="Calibri"/>
              </a:rPr>
              <a:t> </a:t>
            </a:r>
            <a:r>
              <a:rPr lang="en-US" sz="1100">
                <a:latin typeface="Corbel"/>
                <a:ea typeface="Calibri"/>
                <a:cs typeface="Calibri"/>
                <a:sym typeface="Calibri"/>
              </a:rPr>
              <a:t>an </a:t>
            </a:r>
            <a:r>
              <a:rPr lang="en-US" sz="1100" b="0" i="0" u="none" strike="noStrike" cap="none">
                <a:latin typeface="Corbel"/>
                <a:ea typeface="Calibri"/>
                <a:cs typeface="Calibri"/>
                <a:sym typeface="Calibri"/>
              </a:rPr>
              <a:t>Appeal</a:t>
            </a:r>
            <a:r>
              <a:rPr lang="en-US" sz="1100" cap="none">
                <a:latin typeface="Corbel"/>
                <a:ea typeface="Calibri"/>
                <a:cs typeface="Calibri"/>
                <a:sym typeface="Calibri"/>
              </a:rPr>
              <a:t> </a:t>
            </a:r>
            <a:r>
              <a:rPr lang="en-US" sz="1100" b="0" i="0" u="none" strike="noStrike" cap="none">
                <a:latin typeface="Corbel"/>
                <a:ea typeface="Calibri"/>
                <a:cs typeface="Calibri"/>
                <a:sym typeface="Calibri"/>
              </a:rPr>
              <a:t>Verification Coursework Form </a:t>
            </a:r>
            <a:r>
              <a:rPr lang="en-US" sz="1100">
                <a:latin typeface="Corbel"/>
                <a:ea typeface="Calibri"/>
                <a:cs typeface="Calibri"/>
                <a:sym typeface="Calibri"/>
              </a:rPr>
              <a:t>once you have enrolled for the following semester, and your courses must be</a:t>
            </a:r>
            <a:r>
              <a:rPr lang="en-US" sz="1100" b="0" i="0" u="none" strike="noStrike" cap="none">
                <a:latin typeface="Corbel"/>
                <a:ea typeface="Calibri"/>
                <a:cs typeface="Calibri"/>
                <a:sym typeface="Calibri"/>
              </a:rPr>
              <a:t> approved.</a:t>
            </a:r>
            <a:r>
              <a:rPr lang="en-US" sz="1100">
                <a:latin typeface="Corbel"/>
                <a:ea typeface="Calibri"/>
                <a:cs typeface="Calibri"/>
                <a:sym typeface="Calibri"/>
              </a:rPr>
              <a:t> Once approved, you will be able to resume working.</a:t>
            </a:r>
            <a:endParaRPr lang="en-US" sz="1100" b="0" i="0" u="none" strike="noStrike" cap="none">
              <a:latin typeface="Corbel"/>
              <a:ea typeface="Calibri"/>
              <a:cs typeface="Calibri"/>
            </a:endParaRPr>
          </a:p>
          <a:p>
            <a:pPr>
              <a:lnSpc>
                <a:spcPct val="90000"/>
              </a:lnSpc>
              <a:buClr>
                <a:schemeClr val="dk1"/>
              </a:buClr>
              <a:buSzPts val="2220"/>
              <a:buFont typeface="Arial"/>
              <a:buChar char="•"/>
            </a:pPr>
            <a:endParaRPr lang="en-US" sz="1100" cap="none">
              <a:latin typeface="Corbel"/>
              <a:ea typeface="Calibri"/>
              <a:cs typeface="Calibri"/>
            </a:endParaRPr>
          </a:p>
          <a:p>
            <a:pPr marL="228600" marR="0" lvl="0" indent="-228600" rtl="0">
              <a:lnSpc>
                <a:spcPct val="90000"/>
              </a:lnSpc>
              <a:spcBef>
                <a:spcPts val="1000"/>
              </a:spcBef>
              <a:spcAft>
                <a:spcPts val="0"/>
              </a:spcAft>
              <a:buClr>
                <a:schemeClr val="dk1"/>
              </a:buClr>
              <a:buSzPts val="2220"/>
              <a:buFont typeface="Arial"/>
              <a:buChar char="•"/>
            </a:pPr>
            <a:endParaRPr lang="en-US" sz="1100" b="1"/>
          </a:p>
          <a:p>
            <a:pPr marL="0" indent="0">
              <a:lnSpc>
                <a:spcPct val="90000"/>
              </a:lnSpc>
              <a:spcBef>
                <a:spcPts val="1000"/>
              </a:spcBef>
              <a:spcAft>
                <a:spcPts val="0"/>
              </a:spcAft>
              <a:buClr>
                <a:schemeClr val="dk1"/>
              </a:buClr>
              <a:buNone/>
            </a:pPr>
            <a:r>
              <a:rPr lang="en-US" sz="1100">
                <a:latin typeface="Calibri"/>
                <a:ea typeface="Calibri"/>
                <a:cs typeface="Calibri"/>
                <a:sym typeface="Calibri"/>
              </a:rPr>
              <a:t> </a:t>
            </a:r>
            <a:br>
              <a:rPr lang="en-US" sz="1100" b="0" i="0" u="none" strike="noStrike" cap="none">
                <a:latin typeface="Calibri"/>
                <a:ea typeface="Calibri"/>
                <a:cs typeface="Calibri"/>
              </a:rPr>
            </a:br>
            <a:endParaRPr lang="en-US" sz="1100" b="0" i="0" u="none" strike="noStrike" cap="none">
              <a:latin typeface="Century Gothic"/>
              <a:ea typeface="Century Gothic"/>
              <a:cs typeface="Century Gothic"/>
              <a:sym typeface="Century Gothic"/>
            </a:endParaRPr>
          </a:p>
        </p:txBody>
      </p:sp>
    </p:spTree>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350"/>
        <p:cNvGrpSpPr/>
        <p:nvPr/>
      </p:nvGrpSpPr>
      <p:grpSpPr>
        <a:xfrm>
          <a:off x="0" y="0"/>
          <a:ext cx="0" cy="0"/>
          <a:chOff x="0" y="0"/>
          <a:chExt cx="0" cy="0"/>
        </a:xfrm>
      </p:grpSpPr>
      <p:sp useBgFill="1">
        <p:nvSpPr>
          <p:cNvPr id="356" name="Rectangle 166">
            <a:extLst>
              <a:ext uri="{FF2B5EF4-FFF2-40B4-BE49-F238E27FC236}">
                <a16:creationId xmlns:a16="http://schemas.microsoft.com/office/drawing/2014/main" id="{2FCD9B94-D70B-4446-85E5-ACD390428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Shape 352"/>
          <p:cNvSpPr txBox="1"/>
          <p:nvPr/>
        </p:nvSpPr>
        <p:spPr>
          <a:xfrm>
            <a:off x="643467" y="639099"/>
            <a:ext cx="3647493" cy="4965833"/>
          </a:xfrm>
          <a:prstGeom prst="rect">
            <a:avLst/>
          </a:prstGeom>
        </p:spPr>
        <p:txBody>
          <a:bodyPr spcFirstLastPara="1" vert="horz" lIns="91440" tIns="45720" rIns="91440" bIns="45720" rtlCol="0" anchor="ctr" anchorCtr="0">
            <a:normAutofit/>
          </a:bodyPr>
          <a:lstStyle/>
          <a:p>
            <a:pPr algn="r">
              <a:spcBef>
                <a:spcPct val="0"/>
              </a:spcBef>
              <a:spcAft>
                <a:spcPts val="600"/>
              </a:spcAft>
              <a:buClr>
                <a:schemeClr val="dk1"/>
              </a:buClr>
            </a:pPr>
            <a:r>
              <a:rPr lang="en-US" sz="4000" b="1">
                <a:ln w="3175" cmpd="sng">
                  <a:noFill/>
                </a:ln>
                <a:latin typeface="+mj-lt"/>
                <a:ea typeface="+mj-ea"/>
                <a:cs typeface="+mj-cs"/>
                <a:sym typeface="Century Gothic"/>
              </a:rPr>
              <a:t>STEP 1 ...</a:t>
            </a:r>
            <a:endParaRPr lang="en-US" sz="4000" b="1">
              <a:ln w="3175" cmpd="sng">
                <a:noFill/>
              </a:ln>
              <a:latin typeface="+mj-lt"/>
              <a:ea typeface="+mj-ea"/>
              <a:cs typeface="+mj-cs"/>
            </a:endParaRPr>
          </a:p>
          <a:p>
            <a:pPr algn="r">
              <a:spcBef>
                <a:spcPct val="0"/>
              </a:spcBef>
              <a:spcAft>
                <a:spcPts val="600"/>
              </a:spcAft>
              <a:buClr>
                <a:schemeClr val="dk1"/>
              </a:buClr>
            </a:pPr>
            <a:r>
              <a:rPr lang="en-US" sz="4000" b="1">
                <a:ln w="3175" cmpd="sng">
                  <a:noFill/>
                </a:ln>
                <a:latin typeface="+mj-lt"/>
                <a:ea typeface="+mj-ea"/>
                <a:cs typeface="+mj-cs"/>
                <a:sym typeface="Century Gothic"/>
              </a:rPr>
              <a:t>Submit your Student Employment Application online</a:t>
            </a:r>
            <a:endParaRPr lang="en-US" sz="4000" b="1" i="0" u="none" strike="noStrike">
              <a:ln w="3175" cmpd="sng">
                <a:noFill/>
              </a:ln>
              <a:latin typeface="+mj-lt"/>
              <a:ea typeface="+mj-ea"/>
              <a:cs typeface="+mj-cs"/>
            </a:endParaRPr>
          </a:p>
        </p:txBody>
      </p:sp>
      <p:cxnSp>
        <p:nvCxnSpPr>
          <p:cNvPr id="357" name="Straight Connector 168">
            <a:extLst>
              <a:ext uri="{FF2B5EF4-FFF2-40B4-BE49-F238E27FC236}">
                <a16:creationId xmlns:a16="http://schemas.microsoft.com/office/drawing/2014/main" id="{3378FF8B-3743-48E1-88E3-F4CADB3DEC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06171"/>
            <a:ext cx="0" cy="343168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354" name="Shape 351">
            <a:extLst>
              <a:ext uri="{FF2B5EF4-FFF2-40B4-BE49-F238E27FC236}">
                <a16:creationId xmlns:a16="http://schemas.microsoft.com/office/drawing/2014/main" id="{D1DE7117-A35E-44B3-B25E-34142932AC12}"/>
              </a:ext>
            </a:extLst>
          </p:cNvPr>
          <p:cNvGraphicFramePr>
            <a:graphicFrameLocks noGrp="1"/>
          </p:cNvGraphicFramePr>
          <p:nvPr>
            <p:ph idx="1"/>
            <p:extLst>
              <p:ext uri="{D42A27DB-BD31-4B8C-83A1-F6EECF244321}">
                <p14:modId xmlns:p14="http://schemas.microsoft.com/office/powerpoint/2010/main" val="820185205"/>
              </p:ext>
            </p:extLst>
          </p:nvPr>
        </p:nvGraphicFramePr>
        <p:xfrm>
          <a:off x="4979938" y="639099"/>
          <a:ext cx="6591346" cy="4965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7">
            <a:extLst>
              <a:ext uri="{FF2B5EF4-FFF2-40B4-BE49-F238E27FC236}">
                <a16:creationId xmlns:a16="http://schemas.microsoft.com/office/drawing/2014/main" id="{08751D95-C333-4DEB-90B4-1EAC9A91DC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4062127" y="-15832"/>
            <a:ext cx="8129873" cy="6889518"/>
          </a:xfrm>
          <a:custGeom>
            <a:avLst/>
            <a:gdLst>
              <a:gd name="connsiteX0" fmla="*/ 0 w 8129873"/>
              <a:gd name="connsiteY0" fmla="*/ 0 h 6889518"/>
              <a:gd name="connsiteX1" fmla="*/ 0 w 8129873"/>
              <a:gd name="connsiteY1" fmla="*/ 6889518 h 6889518"/>
              <a:gd name="connsiteX2" fmla="*/ 6207942 w 8129873"/>
              <a:gd name="connsiteY2" fmla="*/ 6882299 h 6889518"/>
              <a:gd name="connsiteX3" fmla="*/ 8129873 w 8129873"/>
              <a:gd name="connsiteY3" fmla="*/ 5349831 h 6889518"/>
              <a:gd name="connsiteX4" fmla="*/ 7291674 w 8129873"/>
              <a:gd name="connsiteY4" fmla="*/ 7365 h 6889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9873" h="6889518">
                <a:moveTo>
                  <a:pt x="0" y="0"/>
                </a:moveTo>
                <a:lnTo>
                  <a:pt x="0" y="6889518"/>
                </a:lnTo>
                <a:lnTo>
                  <a:pt x="6207942" y="6882299"/>
                </a:lnTo>
                <a:lnTo>
                  <a:pt x="8129873" y="5349831"/>
                </a:lnTo>
                <a:lnTo>
                  <a:pt x="7291674" y="7365"/>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FBBA7535-3851-431E-BDA9-B4F6C12012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13893" y="0"/>
            <a:ext cx="2436813" cy="6858001"/>
            <a:chOff x="1320800" y="0"/>
            <a:chExt cx="2436813" cy="6858001"/>
          </a:xfrm>
        </p:grpSpPr>
        <p:sp>
          <p:nvSpPr>
            <p:cNvPr id="13" name="Freeform 6">
              <a:extLst>
                <a:ext uri="{FF2B5EF4-FFF2-40B4-BE49-F238E27FC236}">
                  <a16:creationId xmlns:a16="http://schemas.microsoft.com/office/drawing/2014/main" id="{2F07680B-461A-4AFC-808F-93216679AA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8C864A04-25C0-4A5F-B6D4-F3859450A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5F596D75-78C8-47A8-9225-7C64A6674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128D8641-4FEB-4878-B029-6CC4922EB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BB339737-0E88-4165-A752-9E204068DE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633AF255-B0DD-4D23-A3F2-DDB221BB1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C894521E-91A4-431E-9677-F4DF911B322D}"/>
              </a:ext>
            </a:extLst>
          </p:cNvPr>
          <p:cNvSpPr>
            <a:spLocks noGrp="1"/>
          </p:cNvSpPr>
          <p:nvPr>
            <p:ph type="title"/>
          </p:nvPr>
        </p:nvSpPr>
        <p:spPr>
          <a:xfrm>
            <a:off x="412025" y="1072609"/>
            <a:ext cx="3041557" cy="4522647"/>
          </a:xfrm>
          <a:effectLst/>
        </p:spPr>
        <p:txBody>
          <a:bodyPr anchor="ctr">
            <a:normAutofit/>
          </a:bodyPr>
          <a:lstStyle/>
          <a:p>
            <a:pPr algn="l"/>
            <a:r>
              <a:rPr lang="en-US" sz="3200"/>
              <a:t>STEP 2 ...</a:t>
            </a:r>
            <a:br>
              <a:rPr lang="en-US" sz="3200"/>
            </a:br>
            <a:r>
              <a:rPr lang="en-US" sz="3200"/>
              <a:t>Look for a job and schedule an interview</a:t>
            </a:r>
          </a:p>
        </p:txBody>
      </p:sp>
      <p:sp>
        <p:nvSpPr>
          <p:cNvPr id="3" name="Content Placeholder 2">
            <a:extLst>
              <a:ext uri="{FF2B5EF4-FFF2-40B4-BE49-F238E27FC236}">
                <a16:creationId xmlns:a16="http://schemas.microsoft.com/office/drawing/2014/main" id="{B4194903-5BBE-4FC4-9B1E-663040651C90}"/>
              </a:ext>
            </a:extLst>
          </p:cNvPr>
          <p:cNvSpPr>
            <a:spLocks noGrp="1"/>
          </p:cNvSpPr>
          <p:nvPr>
            <p:ph idx="1"/>
          </p:nvPr>
        </p:nvSpPr>
        <p:spPr>
          <a:xfrm>
            <a:off x="5149032" y="1072609"/>
            <a:ext cx="6652441" cy="4522647"/>
          </a:xfrm>
        </p:spPr>
        <p:txBody>
          <a:bodyPr anchor="ctr">
            <a:normAutofit/>
          </a:bodyPr>
          <a:lstStyle/>
          <a:p>
            <a:r>
              <a:rPr lang="en-US" sz="2000" dirty="0">
                <a:solidFill>
                  <a:schemeClr val="bg1"/>
                </a:solidFill>
              </a:rPr>
              <a:t>For a list of available positions, please visit </a:t>
            </a:r>
            <a:r>
              <a:rPr lang="en-US" sz="2000" dirty="0">
                <a:solidFill>
                  <a:schemeClr val="bg1"/>
                </a:solidFill>
                <a:hlinkClick r:id="rId3"/>
              </a:rPr>
              <a:t>https://www.venturacollege.edu/departments/student-services/financial-aid/federal-work-study-new-students</a:t>
            </a:r>
            <a:endParaRPr lang="en-US" sz="2000" dirty="0">
              <a:solidFill>
                <a:schemeClr val="bg1"/>
              </a:solidFill>
            </a:endParaRPr>
          </a:p>
          <a:p>
            <a:pPr marL="0" indent="0">
              <a:buNone/>
            </a:pPr>
            <a:endParaRPr lang="en-US" sz="2000" dirty="0">
              <a:solidFill>
                <a:schemeClr val="bg1"/>
              </a:solidFill>
            </a:endParaRPr>
          </a:p>
          <a:p>
            <a:r>
              <a:rPr lang="en-US" sz="2000" dirty="0">
                <a:solidFill>
                  <a:schemeClr val="bg1"/>
                </a:solidFill>
              </a:rPr>
              <a:t>Once you have find a job you are interested in, please contact the Financial Aid Specialist below to confirm student eligibility.</a:t>
            </a:r>
          </a:p>
          <a:p>
            <a:pPr marL="0" indent="0">
              <a:spcBef>
                <a:spcPts val="0"/>
              </a:spcBef>
              <a:spcAft>
                <a:spcPts val="0"/>
              </a:spcAft>
              <a:buNone/>
            </a:pPr>
            <a:r>
              <a:rPr lang="en-US" sz="2000" dirty="0">
                <a:solidFill>
                  <a:srgbClr val="E27100"/>
                </a:solidFill>
              </a:rPr>
              <a:t>      </a:t>
            </a:r>
          </a:p>
          <a:p>
            <a:pPr marL="0" indent="0">
              <a:spcBef>
                <a:spcPts val="0"/>
              </a:spcBef>
              <a:spcAft>
                <a:spcPts val="0"/>
              </a:spcAft>
              <a:buNone/>
            </a:pPr>
            <a:r>
              <a:rPr lang="en-US" sz="2000" b="1" dirty="0">
                <a:solidFill>
                  <a:schemeClr val="bg1"/>
                </a:solidFill>
              </a:rPr>
              <a:t>	</a:t>
            </a:r>
            <a:r>
              <a:rPr lang="en-US" sz="2000" dirty="0">
                <a:solidFill>
                  <a:schemeClr val="bg1"/>
                </a:solidFill>
              </a:rPr>
              <a:t>Jose Delgado, Federal Work Study Liaison</a:t>
            </a:r>
          </a:p>
          <a:p>
            <a:pPr marL="0" indent="0">
              <a:spcBef>
                <a:spcPts val="0"/>
              </a:spcBef>
              <a:spcAft>
                <a:spcPts val="0"/>
              </a:spcAft>
              <a:buNone/>
            </a:pPr>
            <a:r>
              <a:rPr lang="en-US" sz="2000" dirty="0">
                <a:solidFill>
                  <a:schemeClr val="bg1"/>
                </a:solidFill>
              </a:rPr>
              <a:t>	</a:t>
            </a:r>
            <a:r>
              <a:rPr lang="en-US" sz="2000" dirty="0">
                <a:solidFill>
                  <a:schemeClr val="bg1"/>
                </a:solidFill>
                <a:hlinkClick r:id="rId4"/>
              </a:rPr>
              <a:t>jose_delgado4@vcccd.edu</a:t>
            </a:r>
            <a:endParaRPr lang="en-US" sz="2000" dirty="0">
              <a:solidFill>
                <a:schemeClr val="bg1"/>
              </a:solidFill>
            </a:endParaRPr>
          </a:p>
          <a:p>
            <a:pPr marL="0" indent="0">
              <a:spcBef>
                <a:spcPts val="0"/>
              </a:spcBef>
              <a:spcAft>
                <a:spcPts val="0"/>
              </a:spcAft>
              <a:buNone/>
            </a:pPr>
            <a:r>
              <a:rPr lang="en-US" sz="2000" dirty="0">
                <a:solidFill>
                  <a:schemeClr val="bg1"/>
                </a:solidFill>
              </a:rPr>
              <a:t>        (805) 289-6162					</a:t>
            </a:r>
          </a:p>
          <a:p>
            <a:endParaRPr lang="en-US" sz="2000" dirty="0">
              <a:solidFill>
                <a:schemeClr val="bg1"/>
              </a:solidFill>
            </a:endParaRPr>
          </a:p>
        </p:txBody>
      </p:sp>
    </p:spTree>
    <p:extLst>
      <p:ext uri="{BB962C8B-B14F-4D97-AF65-F5344CB8AC3E}">
        <p14:creationId xmlns:p14="http://schemas.microsoft.com/office/powerpoint/2010/main" val="184734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Shape 174"/>
        <p:cNvGrpSpPr/>
        <p:nvPr/>
      </p:nvGrpSpPr>
      <p:grpSpPr>
        <a:xfrm>
          <a:off x="0" y="0"/>
          <a:ext cx="0" cy="0"/>
          <a:chOff x="0" y="0"/>
          <a:chExt cx="0" cy="0"/>
        </a:xfrm>
      </p:grpSpPr>
      <p:grpSp>
        <p:nvGrpSpPr>
          <p:cNvPr id="235" name="Group 234">
            <a:extLst>
              <a:ext uri="{FF2B5EF4-FFF2-40B4-BE49-F238E27FC236}">
                <a16:creationId xmlns:a16="http://schemas.microsoft.com/office/drawing/2014/main" id="{E394F7BC-8F83-4AD8-97A7-2D5458C0AB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36" name="Freeform 6">
              <a:extLst>
                <a:ext uri="{FF2B5EF4-FFF2-40B4-BE49-F238E27FC236}">
                  <a16:creationId xmlns:a16="http://schemas.microsoft.com/office/drawing/2014/main" id="{EE91E46E-74FE-4C7E-88B2-B3C5C1E2CB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37" name="Freeform 7">
              <a:extLst>
                <a:ext uri="{FF2B5EF4-FFF2-40B4-BE49-F238E27FC236}">
                  <a16:creationId xmlns:a16="http://schemas.microsoft.com/office/drawing/2014/main" id="{C299FCBD-7B21-4260-8E33-F04F4FDE8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38" name="Freeform 8">
              <a:extLst>
                <a:ext uri="{FF2B5EF4-FFF2-40B4-BE49-F238E27FC236}">
                  <a16:creationId xmlns:a16="http://schemas.microsoft.com/office/drawing/2014/main" id="{5E767DA7-E99B-4918-936A-8847AFB68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39" name="Freeform 9">
              <a:extLst>
                <a:ext uri="{FF2B5EF4-FFF2-40B4-BE49-F238E27FC236}">
                  <a16:creationId xmlns:a16="http://schemas.microsoft.com/office/drawing/2014/main" id="{47DC01D9-AD2C-465C-893F-3E0934012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40" name="Freeform 10">
              <a:extLst>
                <a:ext uri="{FF2B5EF4-FFF2-40B4-BE49-F238E27FC236}">
                  <a16:creationId xmlns:a16="http://schemas.microsoft.com/office/drawing/2014/main" id="{5BF8548F-D405-437B-AB90-518A2A07D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41" name="Freeform 11">
              <a:extLst>
                <a:ext uri="{FF2B5EF4-FFF2-40B4-BE49-F238E27FC236}">
                  <a16:creationId xmlns:a16="http://schemas.microsoft.com/office/drawing/2014/main" id="{B5E0AE4A-62E2-4CA1-8F00-F1F28E506A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243" name="Rectangle 242">
            <a:extLst>
              <a:ext uri="{FF2B5EF4-FFF2-40B4-BE49-F238E27FC236}">
                <a16:creationId xmlns:a16="http://schemas.microsoft.com/office/drawing/2014/main" id="{5B2F4B0B-6CDE-4467-A567-7930C6692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4FBD904E-E2AA-40C0-9B75-6705C2936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Shape 175"/>
          <p:cNvSpPr txBox="1">
            <a:spLocks noGrp="1"/>
          </p:cNvSpPr>
          <p:nvPr>
            <p:ph type="ctrTitle"/>
          </p:nvPr>
        </p:nvSpPr>
        <p:spPr>
          <a:xfrm>
            <a:off x="535021" y="685800"/>
            <a:ext cx="2639962" cy="5105400"/>
          </a:xfrm>
          <a:prstGeom prst="rect">
            <a:avLst/>
          </a:prstGeom>
        </p:spPr>
        <p:txBody>
          <a:bodyPr spcFirstLastPara="1" vert="horz" lIns="91440" tIns="45720" rIns="91440" bIns="45720" rtlCol="0" anchor="ctr" anchorCtr="0">
            <a:normAutofit/>
          </a:bodyPr>
          <a:lstStyle/>
          <a:p>
            <a:pPr algn="ctr">
              <a:buClr>
                <a:schemeClr val="dk1"/>
              </a:buClr>
            </a:pPr>
            <a:r>
              <a:rPr lang="en-US" sz="4000" b="1" dirty="0">
                <a:solidFill>
                  <a:srgbClr val="FFFFFF"/>
                </a:solidFill>
                <a:sym typeface="Century Gothic"/>
              </a:rPr>
              <a:t>STEP 3 ...</a:t>
            </a:r>
            <a:br>
              <a:rPr lang="en-US" sz="4000" b="1" dirty="0">
                <a:solidFill>
                  <a:srgbClr val="FFFFFF"/>
                </a:solidFill>
              </a:rPr>
            </a:br>
            <a:r>
              <a:rPr lang="en-US" sz="4000" b="1" dirty="0">
                <a:solidFill>
                  <a:srgbClr val="FFFFFF"/>
                </a:solidFill>
              </a:rPr>
              <a:t>You got hired!</a:t>
            </a:r>
            <a:br>
              <a:rPr lang="en-US" sz="4000" b="1" dirty="0">
                <a:solidFill>
                  <a:srgbClr val="FFFFFF"/>
                </a:solidFill>
              </a:rPr>
            </a:br>
            <a:endParaRPr lang="en-US" sz="4000" b="1" i="0" u="none" strike="noStrike" dirty="0">
              <a:solidFill>
                <a:srgbClr val="FFFFFF"/>
              </a:solidFill>
            </a:endParaRPr>
          </a:p>
        </p:txBody>
      </p:sp>
      <p:grpSp>
        <p:nvGrpSpPr>
          <p:cNvPr id="247" name="Group 246">
            <a:extLst>
              <a:ext uri="{FF2B5EF4-FFF2-40B4-BE49-F238E27FC236}">
                <a16:creationId xmlns:a16="http://schemas.microsoft.com/office/drawing/2014/main" id="{C2CA0337-9B09-4746-93D0-7E92F42202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48" name="Freeform 6">
              <a:extLst>
                <a:ext uri="{FF2B5EF4-FFF2-40B4-BE49-F238E27FC236}">
                  <a16:creationId xmlns:a16="http://schemas.microsoft.com/office/drawing/2014/main" id="{9400DCF3-F870-42BD-9169-1B4BD854DE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49" name="Freeform 7">
              <a:extLst>
                <a:ext uri="{FF2B5EF4-FFF2-40B4-BE49-F238E27FC236}">
                  <a16:creationId xmlns:a16="http://schemas.microsoft.com/office/drawing/2014/main" id="{BC4C6F6B-30DD-4B7F-8169-7A575C25C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50" name="Freeform 8">
              <a:extLst>
                <a:ext uri="{FF2B5EF4-FFF2-40B4-BE49-F238E27FC236}">
                  <a16:creationId xmlns:a16="http://schemas.microsoft.com/office/drawing/2014/main" id="{66C1E1CC-3625-43BC-98A8-A1C67FADC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51" name="Freeform 9">
              <a:extLst>
                <a:ext uri="{FF2B5EF4-FFF2-40B4-BE49-F238E27FC236}">
                  <a16:creationId xmlns:a16="http://schemas.microsoft.com/office/drawing/2014/main" id="{37C6358A-C557-444E-A1F5-149AD3B6C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2" name="Freeform 10">
              <a:extLst>
                <a:ext uri="{FF2B5EF4-FFF2-40B4-BE49-F238E27FC236}">
                  <a16:creationId xmlns:a16="http://schemas.microsoft.com/office/drawing/2014/main" id="{E1981B58-ABB6-4FEB-BE0A-17F8AD1B4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53" name="Freeform 11">
              <a:extLst>
                <a:ext uri="{FF2B5EF4-FFF2-40B4-BE49-F238E27FC236}">
                  <a16:creationId xmlns:a16="http://schemas.microsoft.com/office/drawing/2014/main" id="{828B56B0-6617-4529-B84C-73B093A8F2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178" name="Shape 176">
            <a:extLst>
              <a:ext uri="{FF2B5EF4-FFF2-40B4-BE49-F238E27FC236}">
                <a16:creationId xmlns:a16="http://schemas.microsoft.com/office/drawing/2014/main" id="{F1B50323-84E6-4BA8-AB9D-F7162FB9A9A6}"/>
              </a:ext>
            </a:extLst>
          </p:cNvPr>
          <p:cNvGraphicFramePr/>
          <p:nvPr>
            <p:extLst>
              <p:ext uri="{D42A27DB-BD31-4B8C-83A1-F6EECF244321}">
                <p14:modId xmlns:p14="http://schemas.microsoft.com/office/powerpoint/2010/main" val="3259896696"/>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4C41CF4-4A13-4AA9-9300-CB7A2E37C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7CF84F29-8D8D-487F-863E-72CDBBFA144D}"/>
              </a:ext>
            </a:extLst>
          </p:cNvPr>
          <p:cNvSpPr>
            <a:spLocks noGrp="1"/>
          </p:cNvSpPr>
          <p:nvPr>
            <p:ph type="title"/>
          </p:nvPr>
        </p:nvSpPr>
        <p:spPr>
          <a:xfrm>
            <a:off x="683609" y="764372"/>
            <a:ext cx="3173688" cy="5216013"/>
          </a:xfrm>
        </p:spPr>
        <p:txBody>
          <a:bodyPr>
            <a:normAutofit/>
          </a:bodyPr>
          <a:lstStyle/>
          <a:p>
            <a:pPr algn="l"/>
            <a:r>
              <a:rPr lang="en-US" dirty="0">
                <a:solidFill>
                  <a:srgbClr val="E27100"/>
                </a:solidFill>
              </a:rPr>
              <a:t>New Hire Paperwork</a:t>
            </a:r>
          </a:p>
        </p:txBody>
      </p:sp>
      <p:cxnSp>
        <p:nvCxnSpPr>
          <p:cNvPr id="10" name="Straight Connector 9">
            <a:extLst>
              <a:ext uri="{FF2B5EF4-FFF2-40B4-BE49-F238E27FC236}">
                <a16:creationId xmlns:a16="http://schemas.microsoft.com/office/drawing/2014/main" id="{7A77B115-9FF3-46AE-AE08-826DEB9A62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27197" y="1923563"/>
            <a:ext cx="0" cy="301752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8F41CD4-0005-4876-AA08-D3454106DA0F}"/>
              </a:ext>
            </a:extLst>
          </p:cNvPr>
          <p:cNvSpPr>
            <a:spLocks noGrp="1"/>
          </p:cNvSpPr>
          <p:nvPr>
            <p:ph idx="1"/>
          </p:nvPr>
        </p:nvSpPr>
        <p:spPr>
          <a:xfrm>
            <a:off x="4539194" y="1162388"/>
            <a:ext cx="7591022" cy="5216013"/>
          </a:xfrm>
        </p:spPr>
        <p:txBody>
          <a:bodyPr vert="horz" lIns="91440" tIns="45720" rIns="91440" bIns="45720" rtlCol="0" anchor="ctr">
            <a:noAutofit/>
          </a:bodyPr>
          <a:lstStyle/>
          <a:p>
            <a:pPr marL="0" indent="0">
              <a:buNone/>
            </a:pPr>
            <a:endParaRPr lang="en-US" sz="1800" b="1" u="sng" dirty="0">
              <a:solidFill>
                <a:srgbClr val="E27100"/>
              </a:solidFill>
              <a:latin typeface="Calibri"/>
              <a:ea typeface="+mn-lt"/>
              <a:cs typeface="+mn-lt"/>
            </a:endParaRPr>
          </a:p>
          <a:p>
            <a:pPr marL="0" indent="0">
              <a:buNone/>
            </a:pPr>
            <a:r>
              <a:rPr lang="en-US" sz="1800" b="1" u="sng" dirty="0">
                <a:solidFill>
                  <a:srgbClr val="E27100"/>
                </a:solidFill>
                <a:latin typeface="Calibri"/>
                <a:ea typeface="+mn-lt"/>
                <a:cs typeface="+mn-lt"/>
              </a:rPr>
              <a:t>New Hires:</a:t>
            </a:r>
            <a:r>
              <a:rPr lang="en-US" sz="1800" b="1" dirty="0">
                <a:solidFill>
                  <a:srgbClr val="E27100"/>
                </a:solidFill>
                <a:latin typeface="Calibri"/>
                <a:ea typeface="+mn-lt"/>
                <a:cs typeface="+mn-lt"/>
              </a:rPr>
              <a:t> </a:t>
            </a:r>
            <a:endParaRPr lang="en-US" sz="1800" b="1" dirty="0">
              <a:solidFill>
                <a:srgbClr val="E27100"/>
              </a:solidFill>
              <a:latin typeface="Calibri"/>
              <a:cs typeface="Calibri"/>
            </a:endParaRPr>
          </a:p>
          <a:p>
            <a:r>
              <a:rPr lang="en-US" sz="1800" dirty="0">
                <a:latin typeface="Calibri"/>
                <a:ea typeface="+mn-lt"/>
                <a:cs typeface="+mn-lt"/>
              </a:rPr>
              <a:t>Complete full new hire packet with your supervisor.</a:t>
            </a:r>
            <a:endParaRPr lang="en-US" sz="1800" dirty="0">
              <a:latin typeface="Calibri"/>
              <a:cs typeface="Calibri"/>
            </a:endParaRPr>
          </a:p>
          <a:p>
            <a:r>
              <a:rPr lang="en-US" sz="1800" dirty="0">
                <a:latin typeface="Calibri"/>
                <a:ea typeface="+mn-lt"/>
                <a:cs typeface="+mn-lt"/>
              </a:rPr>
              <a:t>Complete the I-9 form and provide acceptable documents listed on page 3 of the form.</a:t>
            </a:r>
            <a:endParaRPr lang="en-US" sz="1800" dirty="0">
              <a:latin typeface="Calibri"/>
              <a:cs typeface="Calibri"/>
            </a:endParaRPr>
          </a:p>
          <a:p>
            <a:r>
              <a:rPr lang="en-US" sz="1800" dirty="0">
                <a:latin typeface="Calibri"/>
                <a:ea typeface="+mn-lt"/>
                <a:cs typeface="+mn-lt"/>
              </a:rPr>
              <a:t>Provide your </a:t>
            </a:r>
            <a:r>
              <a:rPr lang="en-US" sz="1800" u="sng" dirty="0">
                <a:latin typeface="Calibri"/>
                <a:ea typeface="+mn-lt"/>
                <a:cs typeface="+mn-lt"/>
              </a:rPr>
              <a:t>original </a:t>
            </a:r>
            <a:r>
              <a:rPr lang="en-US" sz="1800" dirty="0">
                <a:latin typeface="Calibri"/>
                <a:ea typeface="+mn-lt"/>
                <a:cs typeface="+mn-lt"/>
              </a:rPr>
              <a:t>Social Security Card </a:t>
            </a:r>
            <a:endParaRPr lang="en-US" sz="1800" dirty="0">
              <a:latin typeface="Calibri"/>
              <a:cs typeface="Calibri"/>
            </a:endParaRPr>
          </a:p>
          <a:p>
            <a:r>
              <a:rPr lang="en-US" sz="1800" dirty="0">
                <a:latin typeface="Calibri"/>
                <a:ea typeface="+mn-lt"/>
                <a:cs typeface="+mn-lt"/>
              </a:rPr>
              <a:t>Schedule Fingerprinting appointment for background check</a:t>
            </a:r>
            <a:endParaRPr lang="en-US" sz="1800" dirty="0">
              <a:latin typeface="Calibri"/>
              <a:cs typeface="Calibri"/>
            </a:endParaRPr>
          </a:p>
          <a:p>
            <a:pPr marL="0" indent="0">
              <a:buNone/>
            </a:pPr>
            <a:r>
              <a:rPr lang="en-US" sz="1800" dirty="0">
                <a:latin typeface="Calibri"/>
                <a:cs typeface="Calibri"/>
              </a:rPr>
              <a:t> </a:t>
            </a:r>
            <a:r>
              <a:rPr lang="en-US" sz="1800" dirty="0">
                <a:latin typeface="Calibri"/>
                <a:ea typeface="+mn-lt"/>
                <a:cs typeface="+mn-lt"/>
              </a:rPr>
              <a:t> </a:t>
            </a:r>
            <a:endParaRPr lang="en-US" sz="1800" dirty="0">
              <a:latin typeface="Calibri"/>
              <a:cs typeface="Calibri"/>
            </a:endParaRPr>
          </a:p>
          <a:p>
            <a:pPr marL="0" indent="0">
              <a:buNone/>
            </a:pPr>
            <a:r>
              <a:rPr lang="en-US" sz="1800" b="1" u="sng" dirty="0">
                <a:solidFill>
                  <a:srgbClr val="E27100"/>
                </a:solidFill>
                <a:latin typeface="Calibri"/>
                <a:ea typeface="+mn-lt"/>
                <a:cs typeface="+mn-lt"/>
              </a:rPr>
              <a:t>Returning FWS Employees:</a:t>
            </a:r>
            <a:endParaRPr lang="en-US" sz="1800" b="1" u="sng" dirty="0">
              <a:solidFill>
                <a:srgbClr val="E27100"/>
              </a:solidFill>
              <a:latin typeface="Calibri"/>
              <a:cs typeface="Calibri"/>
            </a:endParaRPr>
          </a:p>
          <a:p>
            <a:r>
              <a:rPr lang="en-US" sz="1800" dirty="0">
                <a:latin typeface="Calibri"/>
                <a:ea typeface="+mn-lt"/>
                <a:cs typeface="+mn-lt"/>
              </a:rPr>
              <a:t>Complete new Authorization form </a:t>
            </a:r>
            <a:endParaRPr lang="en-US" sz="1800" dirty="0">
              <a:latin typeface="Calibri"/>
              <a:cs typeface="Calibri"/>
            </a:endParaRPr>
          </a:p>
          <a:p>
            <a:r>
              <a:rPr lang="en-US" sz="1800" dirty="0">
                <a:latin typeface="Calibri"/>
                <a:ea typeface="+mn-lt"/>
                <a:cs typeface="+mn-lt"/>
              </a:rPr>
              <a:t>Complete Relative Status form </a:t>
            </a:r>
            <a:endParaRPr lang="en-US" sz="1800" dirty="0">
              <a:latin typeface="Calibri"/>
              <a:cs typeface="Calibri"/>
            </a:endParaRPr>
          </a:p>
          <a:p>
            <a:r>
              <a:rPr lang="en-US" sz="1800" dirty="0">
                <a:latin typeface="Calibri"/>
                <a:ea typeface="+mn-lt"/>
                <a:cs typeface="+mn-lt"/>
              </a:rPr>
              <a:t>Complete Confidentiality agreement </a:t>
            </a:r>
            <a:endParaRPr lang="en-US" sz="1800" dirty="0">
              <a:latin typeface="Calibri"/>
              <a:cs typeface="Calibri"/>
            </a:endParaRPr>
          </a:p>
          <a:p>
            <a:endParaRPr lang="en-US" sz="2000" dirty="0"/>
          </a:p>
          <a:p>
            <a:endParaRPr lang="en-US" sz="2000" dirty="0"/>
          </a:p>
          <a:p>
            <a:endParaRPr lang="en-US" sz="2000" dirty="0"/>
          </a:p>
        </p:txBody>
      </p:sp>
    </p:spTree>
    <p:extLst>
      <p:ext uri="{BB962C8B-B14F-4D97-AF65-F5344CB8AC3E}">
        <p14:creationId xmlns:p14="http://schemas.microsoft.com/office/powerpoint/2010/main" val="3517478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4">
            <a:extLst>
              <a:ext uri="{FF2B5EF4-FFF2-40B4-BE49-F238E27FC236}">
                <a16:creationId xmlns:a16="http://schemas.microsoft.com/office/drawing/2014/main" id="{A791E548-71E9-4E48-95EF-028C1F694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14E5CC-5BBB-4D1E-998C-9E5D1A295815}"/>
              </a:ext>
            </a:extLst>
          </p:cNvPr>
          <p:cNvSpPr>
            <a:spLocks noGrp="1"/>
          </p:cNvSpPr>
          <p:nvPr>
            <p:ph type="title"/>
          </p:nvPr>
        </p:nvSpPr>
        <p:spPr>
          <a:xfrm>
            <a:off x="1484312" y="1284051"/>
            <a:ext cx="2812385" cy="3723836"/>
          </a:xfrm>
        </p:spPr>
        <p:txBody>
          <a:bodyPr>
            <a:normAutofit/>
          </a:bodyPr>
          <a:lstStyle/>
          <a:p>
            <a:r>
              <a:rPr lang="en-US" sz="3600">
                <a:solidFill>
                  <a:srgbClr val="000000"/>
                </a:solidFill>
              </a:rPr>
              <a:t> STEP 4 …</a:t>
            </a:r>
            <a:br>
              <a:rPr lang="en-US" sz="3600">
                <a:solidFill>
                  <a:srgbClr val="000000"/>
                </a:solidFill>
              </a:rPr>
            </a:br>
            <a:r>
              <a:rPr lang="en-US" sz="3600">
                <a:solidFill>
                  <a:srgbClr val="000000"/>
                </a:solidFill>
              </a:rPr>
              <a:t>Start Working and Report your Time</a:t>
            </a:r>
          </a:p>
        </p:txBody>
      </p:sp>
      <p:sp useBgFill="1">
        <p:nvSpPr>
          <p:cNvPr id="36" name="Rounded Rectangle 16">
            <a:extLst>
              <a:ext uri="{FF2B5EF4-FFF2-40B4-BE49-F238E27FC236}">
                <a16:creationId xmlns:a16="http://schemas.microsoft.com/office/drawing/2014/main" id="{AAB5649A-D799-4BE2-9913-FFD6F2B4EE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28">
            <a:extLst>
              <a:ext uri="{FF2B5EF4-FFF2-40B4-BE49-F238E27FC236}">
                <a16:creationId xmlns:a16="http://schemas.microsoft.com/office/drawing/2014/main" id="{2F723DE5-3668-495B-86B4-1F6867DD0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30" name="Freeform 6">
              <a:extLst>
                <a:ext uri="{FF2B5EF4-FFF2-40B4-BE49-F238E27FC236}">
                  <a16:creationId xmlns:a16="http://schemas.microsoft.com/office/drawing/2014/main" id="{DFEC0561-D3E0-4BF7-8C2C-545131D8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EE433E0D-9006-435E-A45A-297D9DFB0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id="{687BFE96-CA94-4295-8E58-F5EF3CD6B8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id="{28D930B4-650A-4397-BDE6-B6B6D85E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9FC696D0-7E2A-40F7-B396-F663111E90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9A9A5E92-75F1-46AD-BE2A-814773AA9A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20" name="Content Placeholder 2">
            <a:extLst>
              <a:ext uri="{FF2B5EF4-FFF2-40B4-BE49-F238E27FC236}">
                <a16:creationId xmlns:a16="http://schemas.microsoft.com/office/drawing/2014/main" id="{1EDA99B8-12CB-4D73-A17F-34CE084BCEA9}"/>
              </a:ext>
            </a:extLst>
          </p:cNvPr>
          <p:cNvGraphicFramePr>
            <a:graphicFrameLocks noGrp="1"/>
          </p:cNvGraphicFramePr>
          <p:nvPr>
            <p:ph idx="1"/>
            <p:extLst>
              <p:ext uri="{D42A27DB-BD31-4B8C-83A1-F6EECF244321}">
                <p14:modId xmlns:p14="http://schemas.microsoft.com/office/powerpoint/2010/main" val="1915507427"/>
              </p:ext>
            </p:extLst>
          </p:nvPr>
        </p:nvGraphicFramePr>
        <p:xfrm>
          <a:off x="4941200" y="992181"/>
          <a:ext cx="6447235" cy="4669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54573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76</TotalTime>
  <Words>1455</Words>
  <Application>Microsoft Office PowerPoint</Application>
  <PresentationFormat>Widescreen</PresentationFormat>
  <Paragraphs>127</Paragraphs>
  <Slides>14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Arial</vt:lpstr>
      <vt:lpstr>Century Gothic</vt:lpstr>
      <vt:lpstr>Corbel</vt:lpstr>
      <vt:lpstr>Arial,Sans-Serif</vt:lpstr>
      <vt:lpstr>Parallax</vt:lpstr>
      <vt:lpstr>   VENTURA COLLEGE  FEDERAL WORK-STUDY JOB ORIENTATION </vt:lpstr>
      <vt:lpstr>What is Federal Work Study?</vt:lpstr>
      <vt:lpstr>Student Eligibility Requirements for FWS</vt:lpstr>
      <vt:lpstr>MAINTAIN SATISFACTORY ACADEMIC PROGRESS (SAP)</vt:lpstr>
      <vt:lpstr>PowerPoint Presentation</vt:lpstr>
      <vt:lpstr>STEP 2 ... Look for a job and schedule an interview</vt:lpstr>
      <vt:lpstr>STEP 3 ... You got hired! </vt:lpstr>
      <vt:lpstr>New Hire Paperwork</vt:lpstr>
      <vt:lpstr> STEP 4 … Start Working and Report your Time</vt:lpstr>
      <vt:lpstr>How to report hours worked:  Report your time by logging into your  myvcccd portal.</vt:lpstr>
      <vt:lpstr>PowerPoint Presentation</vt:lpstr>
      <vt:lpstr>Student Workers must follow all employment policies</vt:lpstr>
      <vt:lpstr>CHANGES TO YOUR FWS AWARD</vt:lpstr>
      <vt:lpstr>Federal Work-Study Orientation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2018-2019 FEDERAL WORK-STUDY JOB ORIENTATION</dc:title>
  <dc:creator>Jessica Flores</dc:creator>
  <cp:lastModifiedBy>Ann Nelson</cp:lastModifiedBy>
  <cp:revision>45</cp:revision>
  <cp:lastPrinted>2018-07-12T00:06:45Z</cp:lastPrinted>
  <dcterms:modified xsi:type="dcterms:W3CDTF">2022-07-05T20:04:21Z</dcterms:modified>
</cp:coreProperties>
</file>